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0" r:id="rId2"/>
    <p:sldId id="362" r:id="rId3"/>
    <p:sldId id="304" r:id="rId4"/>
    <p:sldId id="315" r:id="rId5"/>
    <p:sldId id="305" r:id="rId6"/>
    <p:sldId id="318" r:id="rId7"/>
    <p:sldId id="352" r:id="rId8"/>
    <p:sldId id="294" r:id="rId9"/>
    <p:sldId id="360" r:id="rId10"/>
    <p:sldId id="351" r:id="rId11"/>
    <p:sldId id="309" r:id="rId12"/>
    <p:sldId id="374" r:id="rId13"/>
    <p:sldId id="341" r:id="rId14"/>
    <p:sldId id="377" r:id="rId15"/>
    <p:sldId id="366" r:id="rId16"/>
    <p:sldId id="367" r:id="rId17"/>
    <p:sldId id="363" r:id="rId18"/>
    <p:sldId id="298" r:id="rId19"/>
    <p:sldId id="375" r:id="rId20"/>
    <p:sldId id="329" r:id="rId21"/>
    <p:sldId id="376" r:id="rId22"/>
    <p:sldId id="335" r:id="rId23"/>
    <p:sldId id="3223" r:id="rId24"/>
    <p:sldId id="3221" r:id="rId25"/>
    <p:sldId id="3219" r:id="rId26"/>
    <p:sldId id="339" r:id="rId27"/>
    <p:sldId id="323" r:id="rId28"/>
    <p:sldId id="353" r:id="rId29"/>
    <p:sldId id="354" r:id="rId30"/>
    <p:sldId id="319" r:id="rId31"/>
    <p:sldId id="333" r:id="rId32"/>
    <p:sldId id="3209" r:id="rId33"/>
    <p:sldId id="313" r:id="rId34"/>
    <p:sldId id="334" r:id="rId35"/>
    <p:sldId id="337" r:id="rId36"/>
    <p:sldId id="3224" r:id="rId37"/>
    <p:sldId id="3220" r:id="rId38"/>
    <p:sldId id="32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nically Speaking Workshop" id="{35CB2707-0ED5-8141-A44B-2833C300234F}">
          <p14:sldIdLst>
            <p14:sldId id="370"/>
            <p14:sldId id="362"/>
            <p14:sldId id="304"/>
            <p14:sldId id="315"/>
            <p14:sldId id="305"/>
            <p14:sldId id="318"/>
            <p14:sldId id="352"/>
            <p14:sldId id="294"/>
            <p14:sldId id="360"/>
            <p14:sldId id="351"/>
            <p14:sldId id="309"/>
            <p14:sldId id="374"/>
            <p14:sldId id="341"/>
            <p14:sldId id="377"/>
            <p14:sldId id="366"/>
            <p14:sldId id="367"/>
            <p14:sldId id="363"/>
            <p14:sldId id="298"/>
            <p14:sldId id="375"/>
            <p14:sldId id="329"/>
            <p14:sldId id="376"/>
            <p14:sldId id="335"/>
            <p14:sldId id="3223"/>
            <p14:sldId id="3221"/>
            <p14:sldId id="3219"/>
            <p14:sldId id="339"/>
            <p14:sldId id="323"/>
            <p14:sldId id="353"/>
            <p14:sldId id="354"/>
            <p14:sldId id="319"/>
            <p14:sldId id="333"/>
            <p14:sldId id="3209"/>
            <p14:sldId id="313"/>
            <p14:sldId id="334"/>
            <p14:sldId id="337"/>
            <p14:sldId id="3224"/>
            <p14:sldId id="3220"/>
            <p14:sldId id="32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90"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90EF1-A593-429D-A38D-D510B31E7B94}" type="datetimeFigureOut">
              <a:rPr lang="en-US" smtClean="0"/>
              <a:t>8/27/2021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A85B2-4866-4006-AF82-55E70067B702}" type="slidenum">
              <a:rPr lang="en-US" smtClean="0"/>
              <a:t>‹#›</a:t>
            </a:fld>
            <a:endParaRPr lang="en-US"/>
          </a:p>
        </p:txBody>
      </p:sp>
    </p:spTree>
    <p:extLst>
      <p:ext uri="{BB962C8B-B14F-4D97-AF65-F5344CB8AC3E}">
        <p14:creationId xmlns:p14="http://schemas.microsoft.com/office/powerpoint/2010/main" val="30712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CCEBB-AE46-684A-95DC-C1F299B030B3}" type="slidenum">
              <a:rPr lang="en-US" smtClean="0"/>
              <a:t>2</a:t>
            </a:fld>
            <a:endParaRPr lang="en-US"/>
          </a:p>
        </p:txBody>
      </p:sp>
    </p:spTree>
    <p:extLst>
      <p:ext uri="{BB962C8B-B14F-4D97-AF65-F5344CB8AC3E}">
        <p14:creationId xmlns:p14="http://schemas.microsoft.com/office/powerpoint/2010/main" val="114621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6FD8-6D32-4A3E-9014-7228A20776B5}" type="slidenum">
              <a:rPr lang="en-US" smtClean="0"/>
              <a:t>37</a:t>
            </a:fld>
            <a:endParaRPr lang="en-US"/>
          </a:p>
        </p:txBody>
      </p:sp>
    </p:spTree>
    <p:extLst>
      <p:ext uri="{BB962C8B-B14F-4D97-AF65-F5344CB8AC3E}">
        <p14:creationId xmlns:p14="http://schemas.microsoft.com/office/powerpoint/2010/main" val="337181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7CCEBB-AE46-684A-95DC-C1F299B030B3}" type="slidenum">
              <a:rPr lang="en-US" smtClean="0"/>
              <a:t>8</a:t>
            </a:fld>
            <a:endParaRPr lang="en-US"/>
          </a:p>
        </p:txBody>
      </p:sp>
    </p:spTree>
    <p:extLst>
      <p:ext uri="{BB962C8B-B14F-4D97-AF65-F5344CB8AC3E}">
        <p14:creationId xmlns:p14="http://schemas.microsoft.com/office/powerpoint/2010/main" val="3539251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9865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7883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on keeping the audience engaged when trying to explain architecture or code</a:t>
            </a:r>
          </a:p>
        </p:txBody>
      </p:sp>
      <p:sp>
        <p:nvSpPr>
          <p:cNvPr id="4" name="Slide Number Placeholder 3"/>
          <p:cNvSpPr>
            <a:spLocks noGrp="1"/>
          </p:cNvSpPr>
          <p:nvPr>
            <p:ph type="sldNum" sz="quarter" idx="5"/>
          </p:nvPr>
        </p:nvSpPr>
        <p:spPr/>
        <p:txBody>
          <a:bodyPr/>
          <a:lstStyle/>
          <a:p>
            <a:fld id="{C67CCEBB-AE46-684A-95DC-C1F299B030B3}" type="slidenum">
              <a:rPr lang="en-US" smtClean="0"/>
              <a:t>22</a:t>
            </a:fld>
            <a:endParaRPr lang="en-US"/>
          </a:p>
        </p:txBody>
      </p:sp>
    </p:spTree>
    <p:extLst>
      <p:ext uri="{BB962C8B-B14F-4D97-AF65-F5344CB8AC3E}">
        <p14:creationId xmlns:p14="http://schemas.microsoft.com/office/powerpoint/2010/main" val="325445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6FD8-6D32-4A3E-9014-7228A20776B5}" type="slidenum">
              <a:rPr lang="en-US" smtClean="0"/>
              <a:t>25</a:t>
            </a:fld>
            <a:endParaRPr lang="en-US"/>
          </a:p>
        </p:txBody>
      </p:sp>
    </p:spTree>
    <p:extLst>
      <p:ext uri="{BB962C8B-B14F-4D97-AF65-F5344CB8AC3E}">
        <p14:creationId xmlns:p14="http://schemas.microsoft.com/office/powerpoint/2010/main" val="361993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7CCEBB-AE46-684A-95DC-C1F299B030B3}" type="slidenum">
              <a:rPr lang="en-US" smtClean="0"/>
              <a:t>29</a:t>
            </a:fld>
            <a:endParaRPr lang="en-US"/>
          </a:p>
        </p:txBody>
      </p:sp>
    </p:spTree>
    <p:extLst>
      <p:ext uri="{BB962C8B-B14F-4D97-AF65-F5344CB8AC3E}">
        <p14:creationId xmlns:p14="http://schemas.microsoft.com/office/powerpoint/2010/main" val="30359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7CCEBB-AE46-684A-95DC-C1F299B030B3}" type="slidenum">
              <a:rPr lang="en-US" smtClean="0"/>
              <a:t>33</a:t>
            </a:fld>
            <a:endParaRPr lang="en-US"/>
          </a:p>
        </p:txBody>
      </p:sp>
    </p:spTree>
    <p:extLst>
      <p:ext uri="{BB962C8B-B14F-4D97-AF65-F5344CB8AC3E}">
        <p14:creationId xmlns:p14="http://schemas.microsoft.com/office/powerpoint/2010/main" val="27641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E6ED60-D143-4D70-87B4-306FCEB822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06392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DBDA-6433-45F7-BC56-80632DC73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2788-D9A7-4E2F-A4E6-21E8679AAE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33A57F-0CB7-4856-88FC-D0DE095CA30F}"/>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3DCF075C-32BF-42A8-A62B-CC68DA418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2D16E-A0E0-484E-ADD2-AEE437240CC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4294540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6110-EE54-458B-8FD1-96B4E98B55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697837-324C-4431-9ADE-9E606DA06C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30632-F18C-42A5-B244-FB4F160DF328}"/>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FE59D8CB-6794-4B32-AC7B-1F4F32674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5A453-2DB3-4106-A580-50A5DEABECAF}"/>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03326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C9D18-51D2-4408-8E8C-ACD39F6FD3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3B11D-94C8-4A33-A58F-E9745944B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CD271-2FA3-4163-9712-453732A7FB42}"/>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6C13C86C-D139-411B-BF47-7014E2FF7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616CE-D51F-4198-BF59-17EF74E4A35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24246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Break">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147004551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userDrawn="1">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Presentation</a:t>
            </a:r>
            <a:br>
              <a:rPr lang="en-US"/>
            </a:br>
            <a:r>
              <a:rPr lang="en-US"/>
              <a:t>title style</a:t>
            </a:r>
          </a:p>
        </p:txBody>
      </p:sp>
      <p:sp>
        <p:nvSpPr>
          <p:cNvPr id="16" name="Text Placeholder 18"/>
          <p:cNvSpPr>
            <a:spLocks noGrp="1"/>
          </p:cNvSpPr>
          <p:nvPr>
            <p:ph type="body" sz="quarter" idx="11" hasCustomPrompt="1"/>
          </p:nvPr>
        </p:nvSpPr>
        <p:spPr>
          <a:xfrm>
            <a:off x="815340" y="4817848"/>
            <a:ext cx="3111500" cy="481012"/>
          </a:xfrm>
          <a:prstGeom prst="rect">
            <a:avLst/>
          </a:prstGeom>
        </p:spPr>
        <p:txBody>
          <a:bodyPr/>
          <a:lstStyle>
            <a:lvl1pPr marL="0" indent="0">
              <a:buNone/>
              <a:defRPr sz="1800" b="1" i="0" baseline="0">
                <a:solidFill>
                  <a:schemeClr val="accent1"/>
                </a:solidFill>
                <a:latin typeface="Gotham" charset="0"/>
                <a:ea typeface="Gotham" charset="0"/>
                <a:cs typeface="Gotham" charset="0"/>
              </a:defRPr>
            </a:lvl1pPr>
          </a:lstStyle>
          <a:p>
            <a:pPr lvl="0"/>
            <a:r>
              <a:rPr lang="en-US"/>
              <a:t>Month, Date, Year</a:t>
            </a:r>
          </a:p>
        </p:txBody>
      </p:sp>
    </p:spTree>
    <p:extLst>
      <p:ext uri="{BB962C8B-B14F-4D97-AF65-F5344CB8AC3E}">
        <p14:creationId xmlns:p14="http://schemas.microsoft.com/office/powerpoint/2010/main" val="40030742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ultip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p:ph sz="quarter" idx="11" hasCustomPrompt="1"/>
          </p:nvPr>
        </p:nvSpPr>
        <p:spPr>
          <a:xfrm>
            <a:off x="815732"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a:t>Click to edit Master </a:t>
            </a:r>
            <a:br>
              <a:rPr lang="en-US"/>
            </a:br>
            <a:r>
              <a:rPr lang="en-US"/>
              <a:t>text styles</a:t>
            </a:r>
          </a:p>
          <a:p>
            <a:pPr lvl="1"/>
            <a:r>
              <a:rPr lang="en-US"/>
              <a:t>Second level</a:t>
            </a:r>
          </a:p>
        </p:txBody>
      </p:sp>
      <p:sp>
        <p:nvSpPr>
          <p:cNvPr id="17" name="Content Placeholder 8"/>
          <p:cNvSpPr>
            <a:spLocks noGrp="1"/>
          </p:cNvSpPr>
          <p:nvPr>
            <p:ph sz="quarter" idx="12" hasCustomPrompt="1"/>
          </p:nvPr>
        </p:nvSpPr>
        <p:spPr>
          <a:xfrm>
            <a:off x="4586454"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a:t>Click to edit Master </a:t>
            </a:r>
            <a:br>
              <a:rPr lang="en-US"/>
            </a:br>
            <a:r>
              <a:rPr lang="en-US"/>
              <a:t>text styles</a:t>
            </a:r>
          </a:p>
          <a:p>
            <a:pPr lvl="1"/>
            <a:r>
              <a:rPr lang="en-US"/>
              <a:t>Second level</a:t>
            </a:r>
          </a:p>
        </p:txBody>
      </p:sp>
      <p:sp>
        <p:nvSpPr>
          <p:cNvPr id="19" name="Content Placeholder 8"/>
          <p:cNvSpPr>
            <a:spLocks noGrp="1"/>
          </p:cNvSpPr>
          <p:nvPr>
            <p:ph sz="quarter" idx="13" hasCustomPrompt="1"/>
          </p:nvPr>
        </p:nvSpPr>
        <p:spPr>
          <a:xfrm>
            <a:off x="8357176"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a:t>
            </a:r>
            <a:br>
              <a:rPr lang="en-US"/>
            </a:br>
            <a:r>
              <a:rPr lang="en-US"/>
              <a:t>text styles</a:t>
            </a:r>
          </a:p>
          <a:p>
            <a:pPr lvl="1"/>
            <a:r>
              <a:rPr lang="en-US"/>
              <a:t>Second level</a:t>
            </a:r>
          </a:p>
        </p:txBody>
      </p:sp>
      <p:sp>
        <p:nvSpPr>
          <p:cNvPr id="26" name="Text Placeholder 35"/>
          <p:cNvSpPr>
            <a:spLocks noGrp="1"/>
          </p:cNvSpPr>
          <p:nvPr>
            <p:ph type="body" sz="quarter" idx="17" hasCustomPrompt="1"/>
          </p:nvPr>
        </p:nvSpPr>
        <p:spPr>
          <a:xfrm>
            <a:off x="1573411"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27" name="Text Placeholder 35"/>
          <p:cNvSpPr>
            <a:spLocks noGrp="1"/>
          </p:cNvSpPr>
          <p:nvPr>
            <p:ph type="body" sz="quarter" idx="18" hasCustomPrompt="1"/>
          </p:nvPr>
        </p:nvSpPr>
        <p:spPr>
          <a:xfrm>
            <a:off x="5344133"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28" name="Text Placeholder 35"/>
          <p:cNvSpPr>
            <a:spLocks noGrp="1"/>
          </p:cNvSpPr>
          <p:nvPr>
            <p:ph type="body" sz="quarter" idx="19" hasCustomPrompt="1"/>
          </p:nvPr>
        </p:nvSpPr>
        <p:spPr>
          <a:xfrm>
            <a:off x="9114855"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41" name="TextBox 40"/>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3641516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vider Break with Image 1">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59199729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ng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3" name="Content Placeholder 8"/>
          <p:cNvSpPr>
            <a:spLocks noGrp="1"/>
          </p:cNvSpPr>
          <p:nvPr>
            <p:ph sz="quarter" idx="10"/>
          </p:nvPr>
        </p:nvSpPr>
        <p:spPr>
          <a:xfrm>
            <a:off x="2723563" y="1743959"/>
            <a:ext cx="7070886" cy="3930977"/>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text styles</a:t>
            </a:r>
          </a:p>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25" name="Text Placeholder 35"/>
          <p:cNvSpPr>
            <a:spLocks noGrp="1"/>
          </p:cNvSpPr>
          <p:nvPr>
            <p:ph type="body" sz="quarter" idx="17" hasCustomPrompt="1"/>
          </p:nvPr>
        </p:nvSpPr>
        <p:spPr>
          <a:xfrm>
            <a:off x="842519" y="1714252"/>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p>
        </p:txBody>
      </p:sp>
      <p:sp>
        <p:nvSpPr>
          <p:cNvPr id="36" name="TextBox 35"/>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2108806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Break with Image 2">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55748456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with Call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9" name="Content Placeholder 8"/>
          <p:cNvSpPr>
            <a:spLocks noGrp="1"/>
          </p:cNvSpPr>
          <p:nvPr>
            <p:ph sz="quarter" idx="10"/>
          </p:nvPr>
        </p:nvSpPr>
        <p:spPr>
          <a:xfrm>
            <a:off x="824376" y="1590675"/>
            <a:ext cx="6005661" cy="36883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a:t>Click to edit Master text styles</a:t>
            </a:r>
          </a:p>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21" name="Content Placeholder 19"/>
          <p:cNvSpPr>
            <a:spLocks noGrp="1"/>
          </p:cNvSpPr>
          <p:nvPr>
            <p:ph sz="quarter" idx="11"/>
          </p:nvPr>
        </p:nvSpPr>
        <p:spPr>
          <a:xfrm>
            <a:off x="7989253" y="1590675"/>
            <a:ext cx="3303587" cy="3687763"/>
          </a:xfrm>
          <a:prstGeom prst="rect">
            <a:avLst/>
          </a:prstGeom>
        </p:spPr>
        <p:txBody>
          <a:bodyPr lIns="0" tIns="0" rIns="0" bIns="0"/>
          <a:lstStyle>
            <a:lvl1pPr marL="0" indent="0" algn="l" defTabSz="914400" rtl="0" eaLnBrk="1" fontAlgn="base" latinLnBrk="0" hangingPunct="1">
              <a:lnSpc>
                <a:spcPct val="100000"/>
              </a:lnSpc>
              <a:spcBef>
                <a:spcPts val="2400"/>
              </a:spcBef>
              <a:spcAft>
                <a:spcPct val="0"/>
              </a:spcAft>
              <a:buFont typeface="Arial"/>
              <a:buNone/>
              <a:defRPr lang="en-US" sz="2400" kern="0" smtClean="0">
                <a:solidFill>
                  <a:schemeClr val="accent1"/>
                </a:solidFill>
                <a:latin typeface="Gotham Light" charset="0"/>
                <a:ea typeface="Gotham Light" charset="0"/>
                <a:cs typeface="Gotham Light" charset="0"/>
              </a:defRPr>
            </a:lvl1pPr>
          </a:lstStyle>
          <a:p>
            <a:pPr lvl="0"/>
            <a:r>
              <a:rPr lang="en-US"/>
              <a:t>Click to edit Master text styles</a:t>
            </a:r>
          </a:p>
        </p:txBody>
      </p:sp>
    </p:spTree>
    <p:extLst>
      <p:ext uri="{BB962C8B-B14F-4D97-AF65-F5344CB8AC3E}">
        <p14:creationId xmlns:p14="http://schemas.microsoft.com/office/powerpoint/2010/main" val="51213198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Content">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a:t>Click to edit Master text styles</a:t>
            </a:r>
          </a:p>
        </p:txBody>
      </p:sp>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35" name="TextBox 34"/>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359105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7621-354E-4C54-94FB-DD4171BA5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BF9A5-F644-4EE5-BAD5-369A96D6EA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7D9E5-2940-41D7-B7E4-1F337A5C5F47}"/>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C3D2E755-7317-4CD0-91CB-17377C336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BE12-155E-49FA-AE44-DCCA54F299F5}"/>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4287714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for Charts &amp; Graphs">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a:t>Click to edit Master text styles</a:t>
            </a:r>
          </a:p>
        </p:txBody>
      </p:sp>
      <p:sp>
        <p:nvSpPr>
          <p:cNvPr id="16" name="Title 3"/>
          <p:cNvSpPr>
            <a:spLocks noGrp="1"/>
          </p:cNvSpPr>
          <p:nvPr userDrawn="1">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a:t>Presentation title style</a:t>
            </a:r>
          </a:p>
        </p:txBody>
      </p:sp>
      <p:sp>
        <p:nvSpPr>
          <p:cNvPr id="20" name="Content Placeholder 8"/>
          <p:cNvSpPr>
            <a:spLocks noGrp="1"/>
          </p:cNvSpPr>
          <p:nvPr userDrawn="1">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a:t>Third level</a:t>
            </a:r>
          </a:p>
        </p:txBody>
      </p:sp>
      <p:sp>
        <p:nvSpPr>
          <p:cNvPr id="32" name="TextBox 31"/>
          <p:cNvSpPr txBox="1"/>
          <p:nvPr userDrawn="1"/>
        </p:nvSpPr>
        <p:spPr>
          <a:xfrm>
            <a:off x="819804" y="6400800"/>
            <a:ext cx="377071" cy="457200"/>
          </a:xfrm>
          <a:prstGeom prst="rect">
            <a:avLst/>
          </a:prstGeom>
          <a:noFill/>
        </p:spPr>
        <p:txBody>
          <a:bodyPr wrap="square" lIns="0" tIns="0" rIns="0" bIns="0" rtlCol="0">
            <a:noAutofit/>
          </a:bodyPr>
          <a:lstStyle/>
          <a:p>
            <a:endParaRPr lang="en-US" sz="800" b="1" i="0" spc="200" baseline="0">
              <a:solidFill>
                <a:schemeClr val="bg2"/>
              </a:solidFill>
              <a:latin typeface="Gotham" charset="0"/>
              <a:ea typeface="Gotham" charset="0"/>
              <a:cs typeface="Gotham" charset="0"/>
            </a:endParaRPr>
          </a:p>
        </p:txBody>
      </p:sp>
    </p:spTree>
    <p:extLst>
      <p:ext uri="{BB962C8B-B14F-4D97-AF65-F5344CB8AC3E}">
        <p14:creationId xmlns:p14="http://schemas.microsoft.com/office/powerpoint/2010/main" val="509057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730" y="455615"/>
            <a:ext cx="10972801" cy="506912"/>
          </a:xfrm>
        </p:spPr>
        <p:txBody>
          <a:bodyPr/>
          <a:lstStyle>
            <a:lvl1pPr>
              <a:defRPr sz="2700"/>
            </a:lvl1pPr>
          </a:lstStyle>
          <a:p>
            <a:r>
              <a:rPr lang="en-US" dirty="0"/>
              <a:t>Click to edit Master title style</a:t>
            </a:r>
          </a:p>
        </p:txBody>
      </p:sp>
      <p:sp>
        <p:nvSpPr>
          <p:cNvPr id="4" name="Content Placeholder 3"/>
          <p:cNvSpPr>
            <a:spLocks noGrp="1"/>
          </p:cNvSpPr>
          <p:nvPr>
            <p:ph sz="quarter" idx="10"/>
          </p:nvPr>
        </p:nvSpPr>
        <p:spPr>
          <a:xfrm>
            <a:off x="611716" y="1058779"/>
            <a:ext cx="10972800" cy="5113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solidFill>
                  <a:srgbClr val="000000"/>
                </a:solidFill>
              </a:rPr>
              <a:t>CX Personalization – Machine Learning Architecture</a:t>
            </a:r>
          </a:p>
        </p:txBody>
      </p:sp>
      <p:sp>
        <p:nvSpPr>
          <p:cNvPr id="6" name="Rectangle 11"/>
          <p:cNvSpPr>
            <a:spLocks noGrp="1" noChangeArrowheads="1"/>
          </p:cNvSpPr>
          <p:nvPr>
            <p:ph type="sldNum" sz="quarter" idx="12"/>
          </p:nvPr>
        </p:nvSpPr>
        <p:spPr>
          <a:ln/>
        </p:spPr>
        <p:txBody>
          <a:bodyPr/>
          <a:lstStyle>
            <a:lvl1pPr>
              <a:defRPr/>
            </a:lvl1pPr>
          </a:lstStyle>
          <a:p>
            <a:fld id="{E73DD6C2-2E78-E144-898F-830B271C1F0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369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Break with Image 3">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a:t>divider</a:t>
            </a:r>
            <a:br>
              <a:rPr lang="en-US"/>
            </a:br>
            <a:r>
              <a:rPr lang="en-US"/>
              <a:t>title style</a:t>
            </a:r>
          </a:p>
        </p:txBody>
      </p:sp>
    </p:spTree>
    <p:extLst>
      <p:ext uri="{BB962C8B-B14F-4D97-AF65-F5344CB8AC3E}">
        <p14:creationId xmlns:p14="http://schemas.microsoft.com/office/powerpoint/2010/main" val="147577096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4687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D3DF-598F-488D-AAD8-2F127152FA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E39BC-4A44-498A-965D-FC487C23F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E5338B-12A9-4E70-A0EE-9FB298DEC687}"/>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01DC0D80-217D-49A0-A214-9957D4229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CFC2C-9741-4FCC-B6BC-673FE298B1D9}"/>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640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FEA2-35DD-4671-971B-5E35CD19D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B8C3B-7283-4E8D-9E20-84251B3467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01EA8-CC1A-4AA7-85D5-EDFE0AF9B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5B745-1C2F-4CD0-A604-E8BC46A8DDA3}"/>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7966508F-CEBC-4977-A867-E4B84A38EC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13834-F824-41F5-A657-8EC6392CEF2D}"/>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167147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04D0-B1F1-45F7-9078-C99BB581A6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A31E55-45D9-411B-B5F4-56835D076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15D58C-EB64-45ED-9927-8469D49E1F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6C570F-7F6C-4A54-A5F7-F4300B10E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57A44E-4AF6-4262-A49E-8E4BB65D4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B8514-7304-49AC-8574-88B253DE128C}"/>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8" name="Footer Placeholder 7">
            <a:extLst>
              <a:ext uri="{FF2B5EF4-FFF2-40B4-BE49-F238E27FC236}">
                <a16:creationId xmlns:a16="http://schemas.microsoft.com/office/drawing/2014/main" id="{245EE056-7B0C-4D55-AE85-C504423C90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3C43BF-427D-41A9-AE3B-FB24917EAF36}"/>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7551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5B7F9-15A6-4441-A73D-8950A2E2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D2C7B0-E62C-4AE2-98EC-32EFBCD40BC4}"/>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4" name="Footer Placeholder 3">
            <a:extLst>
              <a:ext uri="{FF2B5EF4-FFF2-40B4-BE49-F238E27FC236}">
                <a16:creationId xmlns:a16="http://schemas.microsoft.com/office/drawing/2014/main" id="{65E5B45D-2E02-4D2B-8638-2784D19E0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93591-60FE-4C61-987E-EE8414286B7A}"/>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88642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0FFBC-B90D-455D-8C92-0D09FC05AB0F}"/>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3" name="Footer Placeholder 2">
            <a:extLst>
              <a:ext uri="{FF2B5EF4-FFF2-40B4-BE49-F238E27FC236}">
                <a16:creationId xmlns:a16="http://schemas.microsoft.com/office/drawing/2014/main" id="{487E770A-E7D8-4FD1-B4F0-93D04A6780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79A82-61B8-4A11-A8A7-2553F5B408EB}"/>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332725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1EB6-006A-4E67-A98E-CD602F90C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DB669B-7737-4AA2-A72F-16E058878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81417-F3A3-4AE0-996C-8A574CBCF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E2EEE-FC06-4893-A353-AE11388F896E}"/>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CAC15423-40A0-44C9-A0ED-A42F5D593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38105-BF81-4EAC-A1A6-67AEFDAC5788}"/>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2741435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F2C6-CE74-45F0-A0A0-015B1F8E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1B5D91-AB6A-4DF7-8B09-B9929A9BA9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F963D-DCCB-47B8-B9A5-244DF1AF7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BFB84-5A35-4C0B-AC7F-8F3600E4191A}"/>
              </a:ext>
            </a:extLst>
          </p:cNvPr>
          <p:cNvSpPr>
            <a:spLocks noGrp="1"/>
          </p:cNvSpPr>
          <p:nvPr>
            <p:ph type="dt" sz="half" idx="10"/>
          </p:nvPr>
        </p:nvSpPr>
        <p:spPr/>
        <p:txBody>
          <a:bodyPr/>
          <a:lstStyle/>
          <a:p>
            <a:fld id="{7D4704DE-E677-4939-BA1C-C68735680B40}" type="datetimeFigureOut">
              <a:rPr lang="en-US" smtClean="0"/>
              <a:t>8/27/2021</a:t>
            </a:fld>
            <a:endParaRPr lang="en-US"/>
          </a:p>
        </p:txBody>
      </p:sp>
      <p:sp>
        <p:nvSpPr>
          <p:cNvPr id="6" name="Footer Placeholder 5">
            <a:extLst>
              <a:ext uri="{FF2B5EF4-FFF2-40B4-BE49-F238E27FC236}">
                <a16:creationId xmlns:a16="http://schemas.microsoft.com/office/drawing/2014/main" id="{483E1F4F-5510-45FC-B2DC-BDE26633E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A4AEEE-F400-41C1-ABBF-72D976175D9F}"/>
              </a:ext>
            </a:extLst>
          </p:cNvPr>
          <p:cNvSpPr>
            <a:spLocks noGrp="1"/>
          </p:cNvSpPr>
          <p:nvPr>
            <p:ph type="sldNum" sz="quarter" idx="12"/>
          </p:nvPr>
        </p:nvSpPr>
        <p:spPr/>
        <p:txBody>
          <a:bodyPr/>
          <a:lstStyle/>
          <a:p>
            <a:fld id="{DB8BD6BD-0563-407E-93A8-EB4D4728F992}" type="slidenum">
              <a:rPr lang="en-US" smtClean="0"/>
              <a:t>‹#›</a:t>
            </a:fld>
            <a:endParaRPr lang="en-US"/>
          </a:p>
        </p:txBody>
      </p:sp>
    </p:spTree>
    <p:extLst>
      <p:ext uri="{BB962C8B-B14F-4D97-AF65-F5344CB8AC3E}">
        <p14:creationId xmlns:p14="http://schemas.microsoft.com/office/powerpoint/2010/main" val="81005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138E1-A854-46E1-88A7-BA49A34FAB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FE6657-DA66-4510-B403-757F0D745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A48AE-F5E8-4AC2-A940-04EF02B2B7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704DE-E677-4939-BA1C-C68735680B40}" type="datetimeFigureOut">
              <a:rPr lang="en-US" smtClean="0"/>
              <a:t>8/27/2021</a:t>
            </a:fld>
            <a:endParaRPr lang="en-US"/>
          </a:p>
        </p:txBody>
      </p:sp>
      <p:sp>
        <p:nvSpPr>
          <p:cNvPr id="5" name="Footer Placeholder 4">
            <a:extLst>
              <a:ext uri="{FF2B5EF4-FFF2-40B4-BE49-F238E27FC236}">
                <a16:creationId xmlns:a16="http://schemas.microsoft.com/office/drawing/2014/main" id="{4977ABEF-F87A-48AC-BFFE-A4D651F0E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BEA70D-5AE6-4344-880A-9CDE59B02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BD6BD-0563-407E-93A8-EB4D4728F992}" type="slidenum">
              <a:rPr lang="en-US" smtClean="0"/>
              <a:t>‹#›</a:t>
            </a:fld>
            <a:endParaRPr lang="en-US"/>
          </a:p>
        </p:txBody>
      </p:sp>
    </p:spTree>
    <p:extLst>
      <p:ext uri="{BB962C8B-B14F-4D97-AF65-F5344CB8AC3E}">
        <p14:creationId xmlns:p14="http://schemas.microsoft.com/office/powerpoint/2010/main" val="2110845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fuetpKtnMyjgskgH7"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E33476-41FE-49A0-9AC5-790C744A6D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92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a:t>EFFECTIVE USE OF YOUR TITLE SLIDE</a:t>
            </a:r>
            <a:endParaRPr lang="en-US" sz="3600"/>
          </a:p>
        </p:txBody>
      </p:sp>
    </p:spTree>
    <p:extLst>
      <p:ext uri="{BB962C8B-B14F-4D97-AF65-F5344CB8AC3E}">
        <p14:creationId xmlns:p14="http://schemas.microsoft.com/office/powerpoint/2010/main" val="3895290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623E9-4C7E-4AA9-ACF6-78DCA0820C55}"/>
              </a:ext>
            </a:extLst>
          </p:cNvPr>
          <p:cNvPicPr>
            <a:picLocks noChangeAspect="1"/>
          </p:cNvPicPr>
          <p:nvPr/>
        </p:nvPicPr>
        <p:blipFill>
          <a:blip r:embed="rId2"/>
          <a:stretch>
            <a:fillRect/>
          </a:stretch>
        </p:blipFill>
        <p:spPr>
          <a:xfrm>
            <a:off x="195660" y="2072409"/>
            <a:ext cx="5090485" cy="3162045"/>
          </a:xfrm>
          <a:prstGeom prst="rect">
            <a:avLst/>
          </a:prstGeom>
          <a:effectLst>
            <a:glow rad="101600">
              <a:srgbClr val="FFFF00">
                <a:alpha val="60000"/>
              </a:srgbClr>
            </a:glow>
          </a:effectLst>
        </p:spPr>
      </p:pic>
      <p:sp>
        <p:nvSpPr>
          <p:cNvPr id="3" name="Title 2"/>
          <p:cNvSpPr>
            <a:spLocks noGrp="1"/>
          </p:cNvSpPr>
          <p:nvPr>
            <p:ph type="title"/>
          </p:nvPr>
        </p:nvSpPr>
        <p:spPr/>
        <p:txBody>
          <a:bodyPr/>
          <a:lstStyle/>
          <a:p>
            <a:pPr>
              <a:lnSpc>
                <a:spcPct val="100000"/>
              </a:lnSpc>
              <a:spcBef>
                <a:spcPts val="1200"/>
              </a:spcBef>
              <a:buClr>
                <a:schemeClr val="accent2"/>
              </a:buClr>
            </a:pPr>
            <a:r>
              <a:rPr lang="en-US" cap="none">
                <a:latin typeface="Gotham Light" charset="0"/>
                <a:ea typeface="Gotham Light" charset="0"/>
                <a:cs typeface="Gotham Light" charset="0"/>
              </a:rPr>
              <a:t>EFFECTIVE USE OF YOUR TITLE SLIDE</a:t>
            </a:r>
          </a:p>
        </p:txBody>
      </p:sp>
      <p:sp>
        <p:nvSpPr>
          <p:cNvPr id="12" name="TextBox 11"/>
          <p:cNvSpPr txBox="1"/>
          <p:nvPr/>
        </p:nvSpPr>
        <p:spPr>
          <a:xfrm>
            <a:off x="5531787" y="2317063"/>
            <a:ext cx="6279800" cy="3416320"/>
          </a:xfrm>
          <a:prstGeom prst="rect">
            <a:avLst/>
          </a:prstGeom>
          <a:noFill/>
        </p:spPr>
        <p:txBody>
          <a:bodyPr wrap="square" rtlCol="0">
            <a:spAutoFit/>
          </a:bodyPr>
          <a:lstStyle/>
          <a:p>
            <a:pPr marL="342900" indent="-342900">
              <a:buFont typeface="+mj-lt"/>
              <a:buAutoNum type="arabicPeriod"/>
            </a:pPr>
            <a:r>
              <a:rPr lang="en-US" sz="2400" dirty="0">
                <a:solidFill>
                  <a:schemeClr val="bg1"/>
                </a:solidFill>
              </a:rPr>
              <a:t>Screen may be displayed for a long time before you start speaking (free advertisement)</a:t>
            </a:r>
          </a:p>
          <a:p>
            <a:pPr marL="342900" indent="-342900">
              <a:buFont typeface="+mj-lt"/>
              <a:buAutoNum type="arabicPeriod"/>
            </a:pPr>
            <a:r>
              <a:rPr lang="en-US" sz="2400" dirty="0">
                <a:solidFill>
                  <a:schemeClr val="bg1"/>
                </a:solidFill>
              </a:rPr>
              <a:t>Title</a:t>
            </a:r>
          </a:p>
          <a:p>
            <a:pPr marL="342900" indent="-342900">
              <a:buFont typeface="+mj-lt"/>
              <a:buAutoNum type="arabicPeriod"/>
            </a:pPr>
            <a:r>
              <a:rPr lang="en-US" sz="2400" dirty="0">
                <a:solidFill>
                  <a:schemeClr val="bg1"/>
                </a:solidFill>
              </a:rPr>
              <a:t>Name</a:t>
            </a:r>
          </a:p>
          <a:p>
            <a:pPr marL="342900" indent="-342900">
              <a:buFont typeface="+mj-lt"/>
              <a:buAutoNum type="arabicPeriod"/>
            </a:pPr>
            <a:r>
              <a:rPr lang="en-US" sz="2400" dirty="0">
                <a:solidFill>
                  <a:schemeClr val="bg1"/>
                </a:solidFill>
              </a:rPr>
              <a:t>Job Function</a:t>
            </a:r>
          </a:p>
          <a:p>
            <a:pPr marL="342900" indent="-342900">
              <a:buFont typeface="+mj-lt"/>
              <a:buAutoNum type="arabicPeriod"/>
            </a:pPr>
            <a:r>
              <a:rPr lang="en-US" sz="2400" dirty="0">
                <a:solidFill>
                  <a:schemeClr val="bg1"/>
                </a:solidFill>
              </a:rPr>
              <a:t>Company</a:t>
            </a:r>
          </a:p>
          <a:p>
            <a:pPr marL="342900" indent="-342900">
              <a:buFont typeface="+mj-lt"/>
              <a:buAutoNum type="arabicPeriod"/>
            </a:pPr>
            <a:r>
              <a:rPr lang="en-US" sz="2400" dirty="0">
                <a:solidFill>
                  <a:schemeClr val="bg1"/>
                </a:solidFill>
              </a:rPr>
              <a:t>Photo</a:t>
            </a:r>
          </a:p>
          <a:p>
            <a:pPr marL="342900" indent="-342900">
              <a:buFont typeface="+mj-lt"/>
              <a:buAutoNum type="arabicPeriod"/>
            </a:pPr>
            <a:r>
              <a:rPr lang="en-US" sz="2400" dirty="0">
                <a:solidFill>
                  <a:schemeClr val="bg1"/>
                </a:solidFill>
              </a:rPr>
              <a:t>Contact Information</a:t>
            </a:r>
          </a:p>
          <a:p>
            <a:pPr marL="342900" indent="-342900">
              <a:buFont typeface="+mj-lt"/>
              <a:buAutoNum type="arabicPeriod"/>
            </a:pPr>
            <a:r>
              <a:rPr lang="en-US" sz="2400" dirty="0">
                <a:solidFill>
                  <a:schemeClr val="bg1"/>
                </a:solidFill>
              </a:rPr>
              <a:t>Event &amp; Date of Presentation</a:t>
            </a:r>
          </a:p>
        </p:txBody>
      </p:sp>
      <p:sp>
        <p:nvSpPr>
          <p:cNvPr id="16" name="Rectangle 15"/>
          <p:cNvSpPr/>
          <p:nvPr/>
        </p:nvSpPr>
        <p:spPr>
          <a:xfrm>
            <a:off x="2564699" y="1852120"/>
            <a:ext cx="246246" cy="2216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Rectangle 16"/>
          <p:cNvSpPr/>
          <p:nvPr/>
        </p:nvSpPr>
        <p:spPr>
          <a:xfrm>
            <a:off x="195660" y="2095687"/>
            <a:ext cx="246499" cy="2354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Rectangle 17"/>
          <p:cNvSpPr/>
          <p:nvPr/>
        </p:nvSpPr>
        <p:spPr>
          <a:xfrm>
            <a:off x="1147470" y="3368741"/>
            <a:ext cx="229200" cy="2173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Rectangle 18"/>
          <p:cNvSpPr/>
          <p:nvPr/>
        </p:nvSpPr>
        <p:spPr>
          <a:xfrm>
            <a:off x="1147470" y="3617325"/>
            <a:ext cx="237707" cy="2348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Rectangle 19"/>
          <p:cNvSpPr/>
          <p:nvPr/>
        </p:nvSpPr>
        <p:spPr>
          <a:xfrm>
            <a:off x="1147470" y="3875896"/>
            <a:ext cx="237707" cy="26645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Rectangle 20"/>
          <p:cNvSpPr/>
          <p:nvPr/>
        </p:nvSpPr>
        <p:spPr>
          <a:xfrm>
            <a:off x="263331" y="3176647"/>
            <a:ext cx="234163" cy="2523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2" name="Rectangle 21"/>
          <p:cNvSpPr/>
          <p:nvPr/>
        </p:nvSpPr>
        <p:spPr>
          <a:xfrm>
            <a:off x="76861" y="4358701"/>
            <a:ext cx="237598" cy="280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4" name="Rectangle 23"/>
          <p:cNvSpPr/>
          <p:nvPr/>
        </p:nvSpPr>
        <p:spPr>
          <a:xfrm>
            <a:off x="76861" y="4859448"/>
            <a:ext cx="237598" cy="280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11064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Things to include</a:t>
            </a:r>
          </a:p>
        </p:txBody>
      </p:sp>
      <p:sp>
        <p:nvSpPr>
          <p:cNvPr id="3" name="Title 2"/>
          <p:cNvSpPr>
            <a:spLocks noGrp="1"/>
          </p:cNvSpPr>
          <p:nvPr>
            <p:ph type="title"/>
          </p:nvPr>
        </p:nvSpPr>
        <p:spPr/>
        <p:txBody>
          <a:bodyPr/>
          <a:lstStyle/>
          <a:p>
            <a:r>
              <a:rPr lang="en-US" dirty="0"/>
              <a:t>Tips for speaking virtually</a:t>
            </a:r>
          </a:p>
        </p:txBody>
      </p:sp>
      <p:sp>
        <p:nvSpPr>
          <p:cNvPr id="5" name="Content Placeholder 4"/>
          <p:cNvSpPr>
            <a:spLocks noGrp="1"/>
          </p:cNvSpPr>
          <p:nvPr>
            <p:ph sz="quarter" idx="11"/>
          </p:nvPr>
        </p:nvSpPr>
        <p:spPr>
          <a:xfrm>
            <a:off x="824377" y="1847319"/>
            <a:ext cx="6090774" cy="1810282"/>
          </a:xfrm>
        </p:spPr>
        <p:txBody>
          <a:bodyPr numCol="1">
            <a:normAutofit fontScale="85000" lnSpcReduction="20000"/>
          </a:bodyPr>
          <a:lstStyle/>
          <a:p>
            <a:pPr marL="457200" indent="-457200">
              <a:buFont typeface="+mj-lt"/>
              <a:buAutoNum type="arabicPeriod"/>
            </a:pPr>
            <a:r>
              <a:rPr lang="en-US" sz="2000" cap="none" dirty="0">
                <a:solidFill>
                  <a:schemeClr val="bg1"/>
                </a:solidFill>
              </a:rPr>
              <a:t>Watch that video (by Gene Kim)</a:t>
            </a:r>
          </a:p>
          <a:p>
            <a:pPr marL="457200" indent="-457200">
              <a:buFont typeface="+mj-lt"/>
              <a:buAutoNum type="arabicPeriod"/>
            </a:pPr>
            <a:r>
              <a:rPr lang="en-US" sz="2000" cap="none" dirty="0">
                <a:solidFill>
                  <a:schemeClr val="bg1"/>
                </a:solidFill>
              </a:rPr>
              <a:t>Pre-Record if you can</a:t>
            </a:r>
          </a:p>
          <a:p>
            <a:pPr marL="457200" indent="-457200">
              <a:buFont typeface="+mj-lt"/>
              <a:buAutoNum type="arabicPeriod"/>
            </a:pPr>
            <a:r>
              <a:rPr lang="en-US" sz="2000" cap="none" dirty="0">
                <a:solidFill>
                  <a:schemeClr val="bg1"/>
                </a:solidFill>
              </a:rPr>
              <a:t>Be aware of where your camera is .. and look at it.</a:t>
            </a:r>
          </a:p>
          <a:p>
            <a:pPr marL="457200" indent="-457200">
              <a:buFont typeface="+mj-lt"/>
              <a:buAutoNum type="arabicPeriod"/>
            </a:pPr>
            <a:r>
              <a:rPr lang="en-US" sz="2000" cap="none" dirty="0">
                <a:solidFill>
                  <a:schemeClr val="bg1"/>
                </a:solidFill>
              </a:rPr>
              <a:t>Control lighting</a:t>
            </a:r>
          </a:p>
          <a:p>
            <a:pPr marL="457200" indent="-457200">
              <a:buFont typeface="+mj-lt"/>
              <a:buAutoNum type="arabicPeriod"/>
            </a:pPr>
            <a:r>
              <a:rPr lang="en-US" sz="2000" cap="none" dirty="0">
                <a:solidFill>
                  <a:schemeClr val="bg1"/>
                </a:solidFill>
              </a:rPr>
              <a:t>Stand to create energy</a:t>
            </a:r>
          </a:p>
          <a:p>
            <a:pPr marL="457200" indent="-457200">
              <a:buFont typeface="+mj-lt"/>
              <a:buAutoNum type="arabicPeriod"/>
            </a:pPr>
            <a:r>
              <a:rPr lang="en-US" sz="2000" cap="none" dirty="0">
                <a:solidFill>
                  <a:schemeClr val="bg1"/>
                </a:solidFill>
              </a:rPr>
              <a:t>Experiment with your setup</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cxnSp>
        <p:nvCxnSpPr>
          <p:cNvPr id="9" name="Straight Connector 8"/>
          <p:cNvCxnSpPr/>
          <p:nvPr/>
        </p:nvCxnSpPr>
        <p:spPr>
          <a:xfrm>
            <a:off x="7484883" y="1590118"/>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58ECE2-58EB-49C7-82B8-1F21AF49B059}"/>
              </a:ext>
            </a:extLst>
          </p:cNvPr>
          <p:cNvSpPr/>
          <p:nvPr/>
        </p:nvSpPr>
        <p:spPr>
          <a:xfrm>
            <a:off x="7866254" y="3733657"/>
            <a:ext cx="3886577" cy="307777"/>
          </a:xfrm>
          <a:prstGeom prst="rect">
            <a:avLst/>
          </a:prstGeom>
        </p:spPr>
        <p:txBody>
          <a:bodyPr wrap="none">
            <a:spAutoFit/>
          </a:bodyPr>
          <a:lstStyle/>
          <a:p>
            <a:r>
              <a:rPr lang="en-US" sz="1400" dirty="0">
                <a:solidFill>
                  <a:srgbClr val="368DD5"/>
                </a:solidFill>
              </a:rPr>
              <a:t>https://www.youtube.com/watch?v=bRXonMR8IJk</a:t>
            </a:r>
          </a:p>
        </p:txBody>
      </p:sp>
      <p:pic>
        <p:nvPicPr>
          <p:cNvPr id="6" name="Picture 5">
            <a:extLst>
              <a:ext uri="{FF2B5EF4-FFF2-40B4-BE49-F238E27FC236}">
                <a16:creationId xmlns:a16="http://schemas.microsoft.com/office/drawing/2014/main" id="{7850D1CF-D10F-4197-83F1-6FF30DD784BA}"/>
              </a:ext>
            </a:extLst>
          </p:cNvPr>
          <p:cNvPicPr>
            <a:picLocks noChangeAspect="1"/>
          </p:cNvPicPr>
          <p:nvPr/>
        </p:nvPicPr>
        <p:blipFill>
          <a:blip r:embed="rId2"/>
          <a:stretch>
            <a:fillRect/>
          </a:stretch>
        </p:blipFill>
        <p:spPr>
          <a:xfrm>
            <a:off x="7718806" y="1152899"/>
            <a:ext cx="4181474" cy="2564637"/>
          </a:xfrm>
          <a:prstGeom prst="rect">
            <a:avLst/>
          </a:prstGeom>
        </p:spPr>
      </p:pic>
      <p:pic>
        <p:nvPicPr>
          <p:cNvPr id="7" name="Picture 6">
            <a:extLst>
              <a:ext uri="{FF2B5EF4-FFF2-40B4-BE49-F238E27FC236}">
                <a16:creationId xmlns:a16="http://schemas.microsoft.com/office/drawing/2014/main" id="{3B1EA512-BDF7-4C34-96A8-99067F196EF3}"/>
              </a:ext>
            </a:extLst>
          </p:cNvPr>
          <p:cNvPicPr>
            <a:picLocks noChangeAspect="1"/>
          </p:cNvPicPr>
          <p:nvPr/>
        </p:nvPicPr>
        <p:blipFill>
          <a:blip r:embed="rId3"/>
          <a:stretch>
            <a:fillRect/>
          </a:stretch>
        </p:blipFill>
        <p:spPr>
          <a:xfrm>
            <a:off x="8883009" y="4057555"/>
            <a:ext cx="1853065" cy="1845883"/>
          </a:xfrm>
          <a:prstGeom prst="rect">
            <a:avLst/>
          </a:prstGeom>
        </p:spPr>
      </p:pic>
      <p:sp>
        <p:nvSpPr>
          <p:cNvPr id="11" name="TextBox 10">
            <a:extLst>
              <a:ext uri="{FF2B5EF4-FFF2-40B4-BE49-F238E27FC236}">
                <a16:creationId xmlns:a16="http://schemas.microsoft.com/office/drawing/2014/main" id="{84DB4F9E-EAE3-434D-AE89-C235E9973245}"/>
              </a:ext>
            </a:extLst>
          </p:cNvPr>
          <p:cNvSpPr txBox="1"/>
          <p:nvPr/>
        </p:nvSpPr>
        <p:spPr>
          <a:xfrm>
            <a:off x="8100349" y="783567"/>
            <a:ext cx="3515065" cy="369332"/>
          </a:xfrm>
          <a:prstGeom prst="rect">
            <a:avLst/>
          </a:prstGeom>
          <a:noFill/>
        </p:spPr>
        <p:txBody>
          <a:bodyPr wrap="none" rtlCol="0">
            <a:spAutoFit/>
          </a:bodyPr>
          <a:lstStyle/>
          <a:p>
            <a:r>
              <a:rPr lang="en-US" b="1" dirty="0">
                <a:solidFill>
                  <a:schemeClr val="bg1"/>
                </a:solidFill>
              </a:rPr>
              <a:t>Virtual Speaker Tips – by Gene Kim</a:t>
            </a:r>
          </a:p>
        </p:txBody>
      </p:sp>
      <p:pic>
        <p:nvPicPr>
          <p:cNvPr id="14" name="Picture 13">
            <a:extLst>
              <a:ext uri="{FF2B5EF4-FFF2-40B4-BE49-F238E27FC236}">
                <a16:creationId xmlns:a16="http://schemas.microsoft.com/office/drawing/2014/main" id="{B6756BDB-FC9E-4191-8B92-E017316D41D6}"/>
              </a:ext>
            </a:extLst>
          </p:cNvPr>
          <p:cNvPicPr>
            <a:picLocks noChangeAspect="1"/>
          </p:cNvPicPr>
          <p:nvPr/>
        </p:nvPicPr>
        <p:blipFill>
          <a:blip r:embed="rId4"/>
          <a:stretch>
            <a:fillRect/>
          </a:stretch>
        </p:blipFill>
        <p:spPr>
          <a:xfrm>
            <a:off x="994025" y="4222541"/>
            <a:ext cx="3713093" cy="2088615"/>
          </a:xfrm>
          <a:prstGeom prst="rect">
            <a:avLst/>
          </a:prstGeom>
        </p:spPr>
      </p:pic>
      <p:pic>
        <p:nvPicPr>
          <p:cNvPr id="12" name="Picture 11">
            <a:extLst>
              <a:ext uri="{FF2B5EF4-FFF2-40B4-BE49-F238E27FC236}">
                <a16:creationId xmlns:a16="http://schemas.microsoft.com/office/drawing/2014/main" id="{E76F7578-D28A-4F3A-98F6-7A6B1CDB8A11}"/>
              </a:ext>
            </a:extLst>
          </p:cNvPr>
          <p:cNvPicPr>
            <a:picLocks noChangeAspect="1"/>
          </p:cNvPicPr>
          <p:nvPr/>
        </p:nvPicPr>
        <p:blipFill>
          <a:blip r:embed="rId5"/>
          <a:stretch>
            <a:fillRect/>
          </a:stretch>
        </p:blipFill>
        <p:spPr>
          <a:xfrm>
            <a:off x="2803850" y="4559249"/>
            <a:ext cx="3806535" cy="2088615"/>
          </a:xfrm>
          <a:prstGeom prst="rect">
            <a:avLst/>
          </a:prstGeom>
        </p:spPr>
      </p:pic>
      <p:pic>
        <p:nvPicPr>
          <p:cNvPr id="8" name="Picture 7">
            <a:extLst>
              <a:ext uri="{FF2B5EF4-FFF2-40B4-BE49-F238E27FC236}">
                <a16:creationId xmlns:a16="http://schemas.microsoft.com/office/drawing/2014/main" id="{45BC97FD-4259-4122-BBAE-4B9C514B24BD}"/>
              </a:ext>
            </a:extLst>
          </p:cNvPr>
          <p:cNvPicPr>
            <a:picLocks noChangeAspect="1"/>
          </p:cNvPicPr>
          <p:nvPr/>
        </p:nvPicPr>
        <p:blipFill>
          <a:blip r:embed="rId6"/>
          <a:stretch>
            <a:fillRect/>
          </a:stretch>
        </p:blipFill>
        <p:spPr>
          <a:xfrm>
            <a:off x="8960061" y="4128336"/>
            <a:ext cx="1698960" cy="1704319"/>
          </a:xfrm>
          <a:prstGeom prst="rect">
            <a:avLst/>
          </a:prstGeom>
        </p:spPr>
      </p:pic>
    </p:spTree>
    <p:extLst>
      <p:ext uri="{BB962C8B-B14F-4D97-AF65-F5344CB8AC3E}">
        <p14:creationId xmlns:p14="http://schemas.microsoft.com/office/powerpoint/2010/main" val="169170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otham Light"/>
              </a:rPr>
              <a:t>THE BFQ</a:t>
            </a:r>
            <a:r>
              <a:rPr lang="en-US" sz="2400" dirty="0">
                <a:latin typeface="Gotham Light"/>
              </a:rPr>
              <a:t>s</a:t>
            </a:r>
            <a:endParaRPr lang="en-US" sz="2400" dirty="0"/>
          </a:p>
        </p:txBody>
      </p:sp>
    </p:spTree>
    <p:extLst>
      <p:ext uri="{BB962C8B-B14F-4D97-AF65-F5344CB8AC3E}">
        <p14:creationId xmlns:p14="http://schemas.microsoft.com/office/powerpoint/2010/main" val="126197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48892B8E-542C-4796-905C-54EA9D101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92" r="17686" b="-1"/>
          <a:stretch/>
        </p:blipFill>
        <p:spPr bwMode="auto">
          <a:xfrm>
            <a:off x="643467" y="331737"/>
            <a:ext cx="537209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2597BE3-5C27-44E8-8B3B-4B7BD8947B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22" r="22011" b="-2"/>
          <a:stretch/>
        </p:blipFill>
        <p:spPr bwMode="auto">
          <a:xfrm>
            <a:off x="6176432" y="331737"/>
            <a:ext cx="53721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57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1" y="2191703"/>
            <a:ext cx="7324725" cy="307975"/>
          </a:xfrm>
        </p:spPr>
        <p:txBody>
          <a:bodyPr/>
          <a:lstStyle/>
          <a:p>
            <a:r>
              <a:rPr lang="en-US" dirty="0"/>
              <a:t>Why use quotations</a:t>
            </a:r>
          </a:p>
        </p:txBody>
      </p:sp>
      <p:sp>
        <p:nvSpPr>
          <p:cNvPr id="4" name="Content Placeholder 3"/>
          <p:cNvSpPr>
            <a:spLocks noGrp="1"/>
          </p:cNvSpPr>
          <p:nvPr>
            <p:ph sz="quarter" idx="11"/>
          </p:nvPr>
        </p:nvSpPr>
        <p:spPr>
          <a:xfrm>
            <a:off x="824376" y="2567409"/>
            <a:ext cx="10228434" cy="1707412"/>
          </a:xfrm>
        </p:spPr>
        <p:txBody>
          <a:bodyPr numCol="1">
            <a:normAutofit fontScale="62500" lnSpcReduction="20000"/>
          </a:bodyPr>
          <a:lstStyle/>
          <a:p>
            <a:pPr marL="342900" indent="-342900">
              <a:buFont typeface="+mj-lt"/>
              <a:buAutoNum type="arabicPeriod"/>
            </a:pPr>
            <a:r>
              <a:rPr lang="en-US" sz="2400" cap="none" dirty="0">
                <a:solidFill>
                  <a:schemeClr val="bg1"/>
                </a:solidFill>
              </a:rPr>
              <a:t>They are great ways to introduce your ideas</a:t>
            </a:r>
          </a:p>
          <a:p>
            <a:pPr marL="342900" indent="-342900">
              <a:buFont typeface="+mj-lt"/>
              <a:buAutoNum type="arabicPeriod"/>
            </a:pPr>
            <a:r>
              <a:rPr lang="en-US" sz="2400" cap="none" dirty="0">
                <a:solidFill>
                  <a:schemeClr val="bg1"/>
                </a:solidFill>
              </a:rPr>
              <a:t>Audience members want to get a picture of you in front of a quote</a:t>
            </a:r>
          </a:p>
          <a:p>
            <a:pPr marL="342900" indent="-342900">
              <a:buFont typeface="+mj-lt"/>
              <a:buAutoNum type="arabicPeriod"/>
            </a:pPr>
            <a:r>
              <a:rPr lang="en-US" sz="2400" cap="none" dirty="0">
                <a:solidFill>
                  <a:schemeClr val="bg1"/>
                </a:solidFill>
              </a:rPr>
              <a:t>They make you sound smart</a:t>
            </a:r>
          </a:p>
          <a:p>
            <a:pPr marL="342900" indent="-342900">
              <a:buFont typeface="+mj-lt"/>
              <a:buAutoNum type="arabicPeriod"/>
            </a:pPr>
            <a:r>
              <a:rPr lang="en-US" sz="2400" cap="none" dirty="0">
                <a:solidFill>
                  <a:schemeClr val="bg1"/>
                </a:solidFill>
              </a:rPr>
              <a:t>They are super easy to get</a:t>
            </a:r>
          </a:p>
          <a:p>
            <a:pPr marL="685800" lvl="1" indent="-457200">
              <a:buFont typeface="+mj-lt"/>
              <a:buAutoNum type="alphaLcPeriod"/>
            </a:pPr>
            <a:r>
              <a:rPr lang="en-US" sz="2400" dirty="0"/>
              <a:t>Google “quotes about [subject]”</a:t>
            </a:r>
            <a:endParaRPr lang="en-US" sz="2400" cap="none" dirty="0">
              <a:solidFill>
                <a:schemeClr val="bg1"/>
              </a:solidFill>
            </a:endParaRPr>
          </a:p>
          <a:p>
            <a:r>
              <a:rPr lang="en-US" sz="2400" dirty="0"/>
              <a:t>  </a:t>
            </a:r>
          </a:p>
        </p:txBody>
      </p:sp>
    </p:spTree>
    <p:extLst>
      <p:ext uri="{BB962C8B-B14F-4D97-AF65-F5344CB8AC3E}">
        <p14:creationId xmlns:p14="http://schemas.microsoft.com/office/powerpoint/2010/main" val="72412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1:</a:t>
            </a:r>
            <a:br>
              <a:rPr lang="en-US" sz="3600" dirty="0"/>
            </a:br>
            <a:r>
              <a:rPr lang="en-US" sz="2400" dirty="0">
                <a:latin typeface="Gotham Light"/>
              </a:rPr>
              <a:t>Go to google and find a </a:t>
            </a:r>
            <a:r>
              <a:rPr lang="en-US" sz="2400" dirty="0" err="1">
                <a:latin typeface="Gotham Light"/>
              </a:rPr>
              <a:t>bfq</a:t>
            </a:r>
            <a:r>
              <a:rPr lang="en-US" sz="2400" dirty="0">
                <a:latin typeface="Gotham Light"/>
              </a:rPr>
              <a:t> for the next slide</a:t>
            </a:r>
            <a:endParaRPr lang="en-US" sz="2400" dirty="0"/>
          </a:p>
        </p:txBody>
      </p:sp>
    </p:spTree>
    <p:extLst>
      <p:ext uri="{BB962C8B-B14F-4D97-AF65-F5344CB8AC3E}">
        <p14:creationId xmlns:p14="http://schemas.microsoft.com/office/powerpoint/2010/main" val="139682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41D649-4C06-41FA-99FD-9244A1979671}"/>
              </a:ext>
            </a:extLst>
          </p:cNvPr>
          <p:cNvSpPr txBox="1">
            <a:spLocks/>
          </p:cNvSpPr>
          <p:nvPr/>
        </p:nvSpPr>
        <p:spPr>
          <a:xfrm>
            <a:off x="1063690" y="2731808"/>
            <a:ext cx="1029166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“[Place a fantastic quote here!]” </a:t>
            </a:r>
          </a:p>
          <a:p>
            <a:pPr algn="ctr"/>
            <a:r>
              <a:rPr lang="en-US" sz="3600" dirty="0">
                <a:solidFill>
                  <a:srgbClr val="368DD5"/>
                </a:solidFill>
              </a:rPr>
              <a:t>– </a:t>
            </a:r>
            <a:r>
              <a:rPr lang="en-US" sz="3600" b="1" dirty="0">
                <a:solidFill>
                  <a:srgbClr val="368DD5"/>
                </a:solidFill>
              </a:rPr>
              <a:t>Author, Title</a:t>
            </a:r>
          </a:p>
        </p:txBody>
      </p:sp>
    </p:spTree>
    <p:extLst>
      <p:ext uri="{BB962C8B-B14F-4D97-AF65-F5344CB8AC3E}">
        <p14:creationId xmlns:p14="http://schemas.microsoft.com/office/powerpoint/2010/main" val="108426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Breaking down the monolith (slides)</a:t>
            </a:r>
          </a:p>
        </p:txBody>
      </p:sp>
    </p:spTree>
    <p:extLst>
      <p:ext uri="{BB962C8B-B14F-4D97-AF65-F5344CB8AC3E}">
        <p14:creationId xmlns:p14="http://schemas.microsoft.com/office/powerpoint/2010/main" val="84789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a:t>
            </a:r>
            <a:r>
              <a:rPr lang="en-US" altLang="en-US" sz="1600" dirty="0" err="1">
                <a:ea typeface="ＭＳ Ｐゴシック" panose="020B0600070205080204" pitchFamily="34" charset="-128"/>
              </a:rPr>
              <a:t>maintaing</a:t>
            </a:r>
            <a:r>
              <a:rPr lang="en-US" altLang="en-US" sz="1600" dirty="0">
                <a:ea typeface="ＭＳ Ｐゴシック" panose="020B0600070205080204" pitchFamily="34" charset="-128"/>
              </a:rPr>
              <a:t>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
        <p:nvSpPr>
          <p:cNvPr id="12" name="TextBox 11">
            <a:extLst>
              <a:ext uri="{FF2B5EF4-FFF2-40B4-BE49-F238E27FC236}">
                <a16:creationId xmlns:a16="http://schemas.microsoft.com/office/drawing/2014/main" id="{F0611982-E73E-4484-B555-B47F1193284A}"/>
              </a:ext>
            </a:extLst>
          </p:cNvPr>
          <p:cNvSpPr txBox="1"/>
          <p:nvPr/>
        </p:nvSpPr>
        <p:spPr>
          <a:xfrm>
            <a:off x="4656376" y="4361538"/>
            <a:ext cx="6749043" cy="203132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wrap="square" rtlCol="0">
            <a:spAutoFit/>
          </a:bodyPr>
          <a:lstStyle/>
          <a:p>
            <a:r>
              <a:rPr lang="en-US">
                <a:solidFill>
                  <a:srgbClr val="FF0000"/>
                </a:solidFill>
              </a:rPr>
              <a:t>Thoughts:</a:t>
            </a:r>
          </a:p>
          <a:p>
            <a:pPr marL="285750" indent="-285750">
              <a:buFont typeface="Arial" panose="020B0604020202020204" pitchFamily="34" charset="0"/>
              <a:buChar char="•"/>
            </a:pPr>
            <a:r>
              <a:rPr lang="en-US">
                <a:solidFill>
                  <a:srgbClr val="FF0000"/>
                </a:solidFill>
              </a:rPr>
              <a:t>This is often too much to digest at once</a:t>
            </a:r>
          </a:p>
          <a:p>
            <a:pPr marL="285750" indent="-285750">
              <a:buFont typeface="Arial" panose="020B0604020202020204" pitchFamily="34" charset="0"/>
              <a:buChar char="•"/>
            </a:pPr>
            <a:r>
              <a:rPr lang="en-US">
                <a:solidFill>
                  <a:srgbClr val="FF0000"/>
                </a:solidFill>
              </a:rPr>
              <a:t>People start reading ahead</a:t>
            </a:r>
          </a:p>
          <a:p>
            <a:pPr marL="285750" indent="-285750">
              <a:buFont typeface="Arial" panose="020B0604020202020204" pitchFamily="34" charset="0"/>
              <a:buChar char="•"/>
            </a:pPr>
            <a:r>
              <a:rPr lang="en-US">
                <a:solidFill>
                  <a:srgbClr val="FF0000"/>
                </a:solidFill>
              </a:rPr>
              <a:t>You may lose track of where you are or even start thinking of an upcoming bullet while you are still speaking about the previous point</a:t>
            </a:r>
          </a:p>
          <a:p>
            <a:endParaRPr lang="en-US"/>
          </a:p>
        </p:txBody>
      </p:sp>
    </p:spTree>
    <p:extLst>
      <p:ext uri="{BB962C8B-B14F-4D97-AF65-F5344CB8AC3E}">
        <p14:creationId xmlns:p14="http://schemas.microsoft.com/office/powerpoint/2010/main" val="229647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a:off x="814476" y="4769963"/>
            <a:ext cx="3035461" cy="406359"/>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chemeClr val="accent1"/>
                </a:solidFill>
                <a:latin typeface="Gotham" charset="0"/>
                <a:ea typeface="Gotham" charset="0"/>
                <a:cs typeface="Gotham" charset="0"/>
              </a:rPr>
              <a:t>[date]</a:t>
            </a:r>
          </a:p>
        </p:txBody>
      </p:sp>
      <p:sp>
        <p:nvSpPr>
          <p:cNvPr id="8" name="Title 1"/>
          <p:cNvSpPr>
            <a:spLocks noGrp="1"/>
          </p:cNvSpPr>
          <p:nvPr>
            <p:ph type="title"/>
          </p:nvPr>
        </p:nvSpPr>
        <p:spPr/>
        <p:txBody>
          <a:bodyPr/>
          <a:lstStyle/>
          <a:p>
            <a:pPr>
              <a:lnSpc>
                <a:spcPct val="100000"/>
              </a:lnSpc>
            </a:pPr>
            <a:r>
              <a:rPr lang="en-US" sz="1200" dirty="0">
                <a:latin typeface="Gotham Light"/>
              </a:rPr>
              <a:t>[Technically speaking]</a:t>
            </a:r>
            <a:br>
              <a:rPr lang="en-US" dirty="0"/>
            </a:br>
            <a:r>
              <a:rPr lang="en-US" sz="4800" dirty="0">
                <a:latin typeface="Gotham Light"/>
              </a:rPr>
              <a:t>speaking at tech conferences</a:t>
            </a:r>
            <a:endParaRPr lang="en-US" sz="4800" dirty="0"/>
          </a:p>
        </p:txBody>
      </p:sp>
      <p:sp>
        <p:nvSpPr>
          <p:cNvPr id="4" name="Subtitle 2"/>
          <p:cNvSpPr txBox="1">
            <a:spLocks/>
          </p:cNvSpPr>
          <p:nvPr/>
        </p:nvSpPr>
        <p:spPr>
          <a:xfrm>
            <a:off x="815340" y="5777769"/>
            <a:ext cx="3540350" cy="406359"/>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chemeClr val="accent1"/>
                </a:solidFill>
                <a:latin typeface="Gotham" charset="0"/>
                <a:ea typeface="Gotham" charset="0"/>
                <a:cs typeface="Gotham" charset="0"/>
              </a:rPr>
              <a:t>presented by: [name]</a:t>
            </a:r>
          </a:p>
        </p:txBody>
      </p:sp>
    </p:spTree>
    <p:extLst>
      <p:ext uri="{BB962C8B-B14F-4D97-AF65-F5344CB8AC3E}">
        <p14:creationId xmlns:p14="http://schemas.microsoft.com/office/powerpoint/2010/main" val="290846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2:</a:t>
            </a:r>
            <a:br>
              <a:rPr lang="en-US" sz="3600" dirty="0"/>
            </a:br>
            <a:r>
              <a:rPr lang="en-US" sz="2400" dirty="0">
                <a:latin typeface="Gotham Light"/>
              </a:rPr>
              <a:t>Make the next slide more clear by Adding animations</a:t>
            </a:r>
          </a:p>
        </p:txBody>
      </p:sp>
    </p:spTree>
    <p:extLst>
      <p:ext uri="{BB962C8B-B14F-4D97-AF65-F5344CB8AC3E}">
        <p14:creationId xmlns:p14="http://schemas.microsoft.com/office/powerpoint/2010/main" val="242465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maintaining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Tree>
    <p:extLst>
      <p:ext uri="{BB962C8B-B14F-4D97-AF65-F5344CB8AC3E}">
        <p14:creationId xmlns:p14="http://schemas.microsoft.com/office/powerpoint/2010/main" val="1024707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Making the eyechart 20/20</a:t>
            </a:r>
          </a:p>
        </p:txBody>
      </p:sp>
    </p:spTree>
    <p:extLst>
      <p:ext uri="{BB962C8B-B14F-4D97-AF65-F5344CB8AC3E}">
        <p14:creationId xmlns:p14="http://schemas.microsoft.com/office/powerpoint/2010/main" val="400816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73B13-4E8E-4A02-8166-BA09DB4BD561}"/>
              </a:ext>
            </a:extLst>
          </p:cNvPr>
          <p:cNvPicPr>
            <a:picLocks noChangeAspect="1"/>
          </p:cNvPicPr>
          <p:nvPr/>
        </p:nvPicPr>
        <p:blipFill>
          <a:blip r:embed="rId2"/>
          <a:stretch>
            <a:fillRect/>
          </a:stretch>
        </p:blipFill>
        <p:spPr>
          <a:xfrm>
            <a:off x="537210" y="156777"/>
            <a:ext cx="6228397" cy="6248785"/>
          </a:xfrm>
          <a:prstGeom prst="rect">
            <a:avLst/>
          </a:prstGeom>
        </p:spPr>
      </p:pic>
      <p:sp>
        <p:nvSpPr>
          <p:cNvPr id="4" name="TextBox 3">
            <a:extLst>
              <a:ext uri="{FF2B5EF4-FFF2-40B4-BE49-F238E27FC236}">
                <a16:creationId xmlns:a16="http://schemas.microsoft.com/office/drawing/2014/main" id="{1D597D87-C5D2-4A8D-B349-E20EF4C48C3C}"/>
              </a:ext>
            </a:extLst>
          </p:cNvPr>
          <p:cNvSpPr txBox="1"/>
          <p:nvPr/>
        </p:nvSpPr>
        <p:spPr>
          <a:xfrm>
            <a:off x="7395210" y="2598003"/>
            <a:ext cx="4142481" cy="830997"/>
          </a:xfrm>
          <a:prstGeom prst="rect">
            <a:avLst/>
          </a:prstGeom>
          <a:noFill/>
        </p:spPr>
        <p:txBody>
          <a:bodyPr wrap="none" rtlCol="0">
            <a:spAutoFit/>
          </a:bodyPr>
          <a:lstStyle/>
          <a:p>
            <a:r>
              <a:rPr lang="en-US" sz="4800" dirty="0">
                <a:solidFill>
                  <a:schemeClr val="bg1"/>
                </a:solidFill>
              </a:rPr>
              <a:t>Mumin Ransom</a:t>
            </a:r>
          </a:p>
        </p:txBody>
      </p:sp>
    </p:spTree>
    <p:extLst>
      <p:ext uri="{BB962C8B-B14F-4D97-AF65-F5344CB8AC3E}">
        <p14:creationId xmlns:p14="http://schemas.microsoft.com/office/powerpoint/2010/main" val="3044986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sz="3600" dirty="0">
                <a:latin typeface="Gotham Light"/>
              </a:rPr>
              <a:t>Exercise 3:</a:t>
            </a:r>
            <a:br>
              <a:rPr lang="en-US" sz="3600" dirty="0"/>
            </a:br>
            <a:r>
              <a:rPr lang="en-US" sz="2400" dirty="0">
                <a:latin typeface="Gotham Light"/>
              </a:rPr>
              <a:t>Make the next slide more clear by CREATING A LOGICAL FLOW</a:t>
            </a:r>
          </a:p>
        </p:txBody>
      </p:sp>
    </p:spTree>
    <p:extLst>
      <p:ext uri="{BB962C8B-B14F-4D97-AF65-F5344CB8AC3E}">
        <p14:creationId xmlns:p14="http://schemas.microsoft.com/office/powerpoint/2010/main" val="853577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E7E5319-6240-40A8-A43A-76E1A3E0F3D1}"/>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cxnSp>
        <p:nvCxnSpPr>
          <p:cNvPr id="6" name="Straight Connector 5"/>
          <p:cNvCxnSpPr/>
          <p:nvPr/>
        </p:nvCxnSpPr>
        <p:spPr bwMode="auto">
          <a:xfrm>
            <a:off x="2488752" y="1033353"/>
            <a:ext cx="0" cy="5118245"/>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3951215" y="103335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5194048" y="101899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Connector 60"/>
          <p:cNvCxnSpPr/>
          <p:nvPr/>
        </p:nvCxnSpPr>
        <p:spPr bwMode="auto">
          <a:xfrm>
            <a:off x="7283569" y="1068771"/>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560416" y="160579"/>
            <a:ext cx="10972801" cy="506912"/>
          </a:xfrm>
        </p:spPr>
        <p:txBody>
          <a:bodyPr>
            <a:normAutofit fontScale="90000"/>
          </a:bodyPr>
          <a:lstStyle/>
          <a:p>
            <a:r>
              <a:rPr lang="en-US" sz="3600" b="1" dirty="0">
                <a:solidFill>
                  <a:schemeClr val="bg1"/>
                </a:solidFill>
                <a:latin typeface="Arial" panose="020B0604020202020204" pitchFamily="34" charset="0"/>
                <a:cs typeface="Arial" panose="020B0604020202020204" pitchFamily="34" charset="0"/>
              </a:rPr>
              <a:t>Machine Learning(ML) Lifecycle </a:t>
            </a:r>
            <a:r>
              <a:rPr lang="mr-IN" sz="3600" b="1" dirty="0">
                <a:solidFill>
                  <a:schemeClr val="bg1"/>
                </a:solidFill>
                <a:latin typeface="Arial" panose="020B0604020202020204" pitchFamily="34" charset="0"/>
              </a:rPr>
              <a:t>–</a:t>
            </a:r>
            <a:r>
              <a:rPr lang="en-US" sz="3600" b="1" dirty="0">
                <a:solidFill>
                  <a:schemeClr val="bg1"/>
                </a:solidFill>
                <a:latin typeface="Arial" panose="020B0604020202020204" pitchFamily="34" charset="0"/>
                <a:cs typeface="Arial" panose="020B0604020202020204" pitchFamily="34" charset="0"/>
              </a:rPr>
              <a:t> Workflow</a:t>
            </a:r>
          </a:p>
        </p:txBody>
      </p:sp>
      <p:sp>
        <p:nvSpPr>
          <p:cNvPr id="4" name="Footer Placeholder 3"/>
          <p:cNvSpPr>
            <a:spLocks noGrp="1"/>
          </p:cNvSpPr>
          <p:nvPr>
            <p:ph type="ftr" sz="quarter" idx="11"/>
          </p:nvPr>
        </p:nvSpPr>
        <p:spPr/>
        <p:txBody>
          <a:bodyPr/>
          <a:lstStyle/>
          <a:p>
            <a:pPr>
              <a:defRPr/>
            </a:pPr>
            <a:r>
              <a:rPr lang="en-US" dirty="0">
                <a:solidFill>
                  <a:srgbClr val="000000"/>
                </a:solidFill>
              </a:rPr>
              <a:t>ML Pipeline – Comcast Proprietary and Confidential</a:t>
            </a:r>
          </a:p>
        </p:txBody>
      </p:sp>
      <p:sp>
        <p:nvSpPr>
          <p:cNvPr id="5" name="Slide Number Placeholder 4"/>
          <p:cNvSpPr>
            <a:spLocks noGrp="1"/>
          </p:cNvSpPr>
          <p:nvPr>
            <p:ph type="sldNum" sz="quarter" idx="12"/>
          </p:nvPr>
        </p:nvSpPr>
        <p:spPr/>
        <p:txBody>
          <a:bodyPr/>
          <a:lstStyle/>
          <a:p>
            <a:fld id="{E73DD6C2-2E78-E144-898F-830B271C1F0E}" type="slidenum">
              <a:rPr lang="en-US" smtClean="0">
                <a:solidFill>
                  <a:srgbClr val="000000"/>
                </a:solidFill>
              </a:rPr>
              <a:pPr/>
              <a:t>25</a:t>
            </a:fld>
            <a:endParaRPr lang="en-US">
              <a:solidFill>
                <a:srgbClr val="000000"/>
              </a:solidFill>
            </a:endParaRPr>
          </a:p>
        </p:txBody>
      </p:sp>
      <p:sp>
        <p:nvSpPr>
          <p:cNvPr id="18" name="Rectangle 17"/>
          <p:cNvSpPr/>
          <p:nvPr/>
        </p:nvSpPr>
        <p:spPr bwMode="auto">
          <a:xfrm>
            <a:off x="1616399" y="2064168"/>
            <a:ext cx="779463" cy="6367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 Use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Case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pic>
        <p:nvPicPr>
          <p:cNvPr id="20" name="Picture 19"/>
          <p:cNvPicPr>
            <a:picLocks noChangeAspect="1"/>
          </p:cNvPicPr>
          <p:nvPr/>
        </p:nvPicPr>
        <p:blipFill>
          <a:blip r:embed="rId3"/>
          <a:stretch>
            <a:fillRect/>
          </a:stretch>
        </p:blipFill>
        <p:spPr>
          <a:xfrm>
            <a:off x="148251" y="1737225"/>
            <a:ext cx="1455483" cy="1236164"/>
          </a:xfrm>
          <a:prstGeom prst="rect">
            <a:avLst/>
          </a:prstGeom>
        </p:spPr>
      </p:pic>
      <p:pic>
        <p:nvPicPr>
          <p:cNvPr id="21" name="Picture 20"/>
          <p:cNvPicPr>
            <a:picLocks noChangeAspect="1"/>
          </p:cNvPicPr>
          <p:nvPr/>
        </p:nvPicPr>
        <p:blipFill>
          <a:blip r:embed="rId4"/>
          <a:stretch>
            <a:fillRect/>
          </a:stretch>
        </p:blipFill>
        <p:spPr>
          <a:xfrm>
            <a:off x="150892" y="3296502"/>
            <a:ext cx="2049546" cy="1499986"/>
          </a:xfrm>
          <a:prstGeom prst="rect">
            <a:avLst/>
          </a:prstGeom>
        </p:spPr>
      </p:pic>
      <p:pic>
        <p:nvPicPr>
          <p:cNvPr id="22" name="Picture 21"/>
          <p:cNvPicPr>
            <a:picLocks noChangeAspect="1"/>
          </p:cNvPicPr>
          <p:nvPr/>
        </p:nvPicPr>
        <p:blipFill>
          <a:blip r:embed="rId5"/>
          <a:stretch>
            <a:fillRect/>
          </a:stretch>
        </p:blipFill>
        <p:spPr>
          <a:xfrm>
            <a:off x="226331" y="5107278"/>
            <a:ext cx="1744147" cy="1172788"/>
          </a:xfrm>
          <a:prstGeom prst="rect">
            <a:avLst/>
          </a:prstGeom>
        </p:spPr>
      </p:pic>
      <p:sp>
        <p:nvSpPr>
          <p:cNvPr id="23" name="TextBox 22"/>
          <p:cNvSpPr txBox="1"/>
          <p:nvPr/>
        </p:nvSpPr>
        <p:spPr>
          <a:xfrm>
            <a:off x="389792" y="2918131"/>
            <a:ext cx="1395707" cy="276999"/>
          </a:xfrm>
          <a:prstGeom prst="rect">
            <a:avLst/>
          </a:prstGeom>
          <a:noFill/>
        </p:spPr>
        <p:txBody>
          <a:bodyPr wrap="square" rtlCol="0">
            <a:spAutoFit/>
          </a:bodyPr>
          <a:lstStyle/>
          <a:p>
            <a:r>
              <a:rPr lang="en-US" sz="1200" dirty="0">
                <a:solidFill>
                  <a:schemeClr val="bg1"/>
                </a:solidFill>
              </a:rPr>
              <a:t>Business User</a:t>
            </a:r>
          </a:p>
        </p:txBody>
      </p:sp>
      <p:sp>
        <p:nvSpPr>
          <p:cNvPr id="24" name="TextBox 23"/>
          <p:cNvSpPr txBox="1"/>
          <p:nvPr/>
        </p:nvSpPr>
        <p:spPr>
          <a:xfrm>
            <a:off x="429026" y="4763536"/>
            <a:ext cx="1395707" cy="276999"/>
          </a:xfrm>
          <a:prstGeom prst="rect">
            <a:avLst/>
          </a:prstGeom>
          <a:noFill/>
        </p:spPr>
        <p:txBody>
          <a:bodyPr wrap="square" rtlCol="0">
            <a:spAutoFit/>
          </a:bodyPr>
          <a:lstStyle/>
          <a:p>
            <a:r>
              <a:rPr lang="en-US" sz="1200" dirty="0">
                <a:solidFill>
                  <a:schemeClr val="bg1"/>
                </a:solidFill>
              </a:rPr>
              <a:t>Data Scientist</a:t>
            </a:r>
          </a:p>
        </p:txBody>
      </p:sp>
      <p:sp>
        <p:nvSpPr>
          <p:cNvPr id="25" name="TextBox 24"/>
          <p:cNvSpPr txBox="1"/>
          <p:nvPr/>
        </p:nvSpPr>
        <p:spPr>
          <a:xfrm>
            <a:off x="480834" y="6258027"/>
            <a:ext cx="1395707" cy="276999"/>
          </a:xfrm>
          <a:prstGeom prst="rect">
            <a:avLst/>
          </a:prstGeom>
          <a:noFill/>
        </p:spPr>
        <p:txBody>
          <a:bodyPr wrap="square" rtlCol="0">
            <a:spAutoFit/>
          </a:bodyPr>
          <a:lstStyle/>
          <a:p>
            <a:r>
              <a:rPr lang="en-US" sz="1200" dirty="0">
                <a:solidFill>
                  <a:schemeClr val="bg1"/>
                </a:solidFill>
              </a:rPr>
              <a:t>ML Operations</a:t>
            </a:r>
          </a:p>
        </p:txBody>
      </p:sp>
      <p:sp>
        <p:nvSpPr>
          <p:cNvPr id="27" name="Rectangle 26"/>
          <p:cNvSpPr/>
          <p:nvPr/>
        </p:nvSpPr>
        <p:spPr bwMode="auto">
          <a:xfrm>
            <a:off x="2523715" y="3573235"/>
            <a:ext cx="1081127" cy="7793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Identify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Types &amp; Explore Features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28" name="Bent Arrow 27"/>
          <p:cNvSpPr/>
          <p:nvPr/>
        </p:nvSpPr>
        <p:spPr bwMode="auto">
          <a:xfrm rot="5400000">
            <a:off x="2114082" y="2480166"/>
            <a:ext cx="1361900" cy="772931"/>
          </a:xfrm>
          <a:prstGeom prst="bentArrow">
            <a:avLst>
              <a:gd name="adj1" fmla="val 25000"/>
              <a:gd name="adj2" fmla="val 27074"/>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p:cNvSpPr/>
          <p:nvPr/>
        </p:nvSpPr>
        <p:spPr bwMode="auto">
          <a:xfrm>
            <a:off x="2523482" y="5349023"/>
            <a:ext cx="1169377"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and publish new features </a:t>
            </a:r>
          </a:p>
        </p:txBody>
      </p:sp>
      <p:sp>
        <p:nvSpPr>
          <p:cNvPr id="31" name="Down Arrow 30"/>
          <p:cNvSpPr/>
          <p:nvPr/>
        </p:nvSpPr>
        <p:spPr bwMode="auto">
          <a:xfrm>
            <a:off x="2858962" y="4378190"/>
            <a:ext cx="326922" cy="960717"/>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2" name="Rectangle 31"/>
          <p:cNvSpPr/>
          <p:nvPr/>
        </p:nvSpPr>
        <p:spPr bwMode="auto">
          <a:xfrm>
            <a:off x="4268739" y="3581977"/>
            <a:ext cx="849880" cy="81003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&amp; Validate Models</a:t>
            </a:r>
          </a:p>
        </p:txBody>
      </p:sp>
      <p:sp>
        <p:nvSpPr>
          <p:cNvPr id="33" name="Bent Arrow 32"/>
          <p:cNvSpPr/>
          <p:nvPr/>
        </p:nvSpPr>
        <p:spPr bwMode="auto">
          <a:xfrm rot="16200000" flipV="1">
            <a:off x="3644393" y="4472734"/>
            <a:ext cx="1283520" cy="1127648"/>
          </a:xfrm>
          <a:prstGeom prst="bentArrow">
            <a:avLst>
              <a:gd name="adj1" fmla="val 12127"/>
              <a:gd name="adj2" fmla="val 17233"/>
              <a:gd name="adj3" fmla="val 24029"/>
              <a:gd name="adj4" fmla="val 3889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5" name="Left Arrow 34"/>
          <p:cNvSpPr/>
          <p:nvPr/>
        </p:nvSpPr>
        <p:spPr bwMode="auto">
          <a:xfrm>
            <a:off x="3579186" y="3851688"/>
            <a:ext cx="691807" cy="362930"/>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6" name="Rectangle 35"/>
          <p:cNvSpPr/>
          <p:nvPr/>
        </p:nvSpPr>
        <p:spPr bwMode="auto">
          <a:xfrm>
            <a:off x="6398811" y="2164080"/>
            <a:ext cx="836531"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Selection</a:t>
            </a:r>
          </a:p>
        </p:txBody>
      </p:sp>
      <p:sp>
        <p:nvSpPr>
          <p:cNvPr id="40" name="Rectangle 39"/>
          <p:cNvSpPr/>
          <p:nvPr/>
        </p:nvSpPr>
        <p:spPr bwMode="auto">
          <a:xfrm>
            <a:off x="10791707" y="2187845"/>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Go Live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with Selected Models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1" name="Bent Arrow 40"/>
          <p:cNvSpPr/>
          <p:nvPr/>
        </p:nvSpPr>
        <p:spPr bwMode="auto">
          <a:xfrm rot="16200000" flipV="1">
            <a:off x="8171943" y="4009346"/>
            <a:ext cx="3027332" cy="769717"/>
          </a:xfrm>
          <a:prstGeom prst="bentArrow">
            <a:avLst>
              <a:gd name="adj1" fmla="val 19764"/>
              <a:gd name="adj2" fmla="val 21861"/>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43" name="Rectangle 42"/>
          <p:cNvSpPr/>
          <p:nvPr/>
        </p:nvSpPr>
        <p:spPr bwMode="auto">
          <a:xfrm>
            <a:off x="7414945" y="4994281"/>
            <a:ext cx="1885806" cy="120862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dirty="0">
                <a:solidFill>
                  <a:schemeClr val="bg1"/>
                </a:solidFill>
                <a:latin typeface="Arial" charset="0"/>
                <a:ea typeface="ＭＳ Ｐゴシック" charset="0"/>
                <a:cs typeface="ＭＳ Ｐゴシック" charset="0"/>
              </a:rPr>
              <a:t>Define Online Feature Assembly</a:t>
            </a:r>
          </a:p>
          <a:p>
            <a:pPr marL="171450" marR="0" indent="-171450" defTabSz="914400" rtl="0" eaLnBrk="0" fontAlgn="base" latinLnBrk="0" hangingPunct="0">
              <a:lnSpc>
                <a:spcPct val="100000"/>
              </a:lnSpc>
              <a:spcBef>
                <a:spcPct val="0"/>
              </a:spcBef>
              <a:spcAft>
                <a:spcPct val="0"/>
              </a:spcAft>
              <a:buClrTx/>
              <a:buSzTx/>
              <a:buFont typeface="Arial"/>
              <a:buChar char="•"/>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pipeline to collect outcomes</a:t>
            </a:r>
          </a:p>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baseline="0" dirty="0">
                <a:solidFill>
                  <a:schemeClr val="bg1"/>
                </a:solidFill>
                <a:latin typeface="Arial" charset="0"/>
                <a:ea typeface="ＭＳ Ｐゴシック" charset="0"/>
                <a:cs typeface="ＭＳ Ｐゴシック" charset="0"/>
              </a:rPr>
              <a:t>Model</a:t>
            </a:r>
            <a:r>
              <a:rPr lang="en-US" sz="1200" dirty="0">
                <a:solidFill>
                  <a:schemeClr val="bg1"/>
                </a:solidFill>
                <a:latin typeface="Arial" charset="0"/>
                <a:ea typeface="ＭＳ Ｐゴシック" charset="0"/>
                <a:cs typeface="ＭＳ Ｐゴシック" charset="0"/>
              </a:rPr>
              <a:t> Deployment and Monitoring </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9" name="Rectangle 48"/>
          <p:cNvSpPr/>
          <p:nvPr/>
        </p:nvSpPr>
        <p:spPr bwMode="auto">
          <a:xfrm>
            <a:off x="5234077" y="2144629"/>
            <a:ext cx="756889"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Review</a:t>
            </a:r>
          </a:p>
        </p:txBody>
      </p:sp>
      <p:sp>
        <p:nvSpPr>
          <p:cNvPr id="51" name="Bent Arrow 50"/>
          <p:cNvSpPr/>
          <p:nvPr/>
        </p:nvSpPr>
        <p:spPr bwMode="auto">
          <a:xfrm>
            <a:off x="4473304" y="2316170"/>
            <a:ext cx="704015" cy="1243330"/>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4" name="Bent Arrow 53"/>
          <p:cNvSpPr/>
          <p:nvPr/>
        </p:nvSpPr>
        <p:spPr bwMode="auto">
          <a:xfrm flipH="1" flipV="1">
            <a:off x="5101289" y="2780429"/>
            <a:ext cx="616124" cy="1420954"/>
          </a:xfrm>
          <a:prstGeom prst="ben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5" name="TextBox 54"/>
          <p:cNvSpPr txBox="1"/>
          <p:nvPr/>
        </p:nvSpPr>
        <p:spPr>
          <a:xfrm>
            <a:off x="4703322" y="3109634"/>
            <a:ext cx="792590" cy="307777"/>
          </a:xfrm>
          <a:prstGeom prst="rect">
            <a:avLst/>
          </a:prstGeom>
          <a:noFill/>
        </p:spPr>
        <p:txBody>
          <a:bodyPr wrap="square" rtlCol="0">
            <a:spAutoFit/>
          </a:bodyPr>
          <a:lstStyle/>
          <a:p>
            <a:pPr algn="ctr"/>
            <a:r>
              <a:rPr lang="en-US" sz="1400" b="1" dirty="0">
                <a:solidFill>
                  <a:schemeClr val="bg1"/>
                </a:solidFill>
              </a:rPr>
              <a:t>Iterate</a:t>
            </a:r>
          </a:p>
        </p:txBody>
      </p:sp>
      <p:sp>
        <p:nvSpPr>
          <p:cNvPr id="57" name="Rectangle 56"/>
          <p:cNvSpPr/>
          <p:nvPr/>
        </p:nvSpPr>
        <p:spPr bwMode="auto">
          <a:xfrm>
            <a:off x="9426253" y="2172261"/>
            <a:ext cx="1083855"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Evaluate Live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Performance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59" name="Left Arrow 58"/>
          <p:cNvSpPr/>
          <p:nvPr/>
        </p:nvSpPr>
        <p:spPr bwMode="auto">
          <a:xfrm flipH="1">
            <a:off x="10521056" y="2347171"/>
            <a:ext cx="267811" cy="331200"/>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8" name="TextBox 7"/>
          <p:cNvSpPr txBox="1"/>
          <p:nvPr/>
        </p:nvSpPr>
        <p:spPr>
          <a:xfrm>
            <a:off x="949318" y="1123147"/>
            <a:ext cx="1488119" cy="276999"/>
          </a:xfrm>
          <a:prstGeom prst="rect">
            <a:avLst/>
          </a:prstGeom>
          <a:noFill/>
        </p:spPr>
        <p:txBody>
          <a:bodyPr wrap="square" rtlCol="0">
            <a:spAutoFit/>
          </a:bodyPr>
          <a:lstStyle/>
          <a:p>
            <a:r>
              <a:rPr lang="en-US" sz="1200" b="1" dirty="0">
                <a:solidFill>
                  <a:schemeClr val="bg1"/>
                </a:solidFill>
              </a:rPr>
              <a:t>Inception</a:t>
            </a:r>
          </a:p>
        </p:txBody>
      </p:sp>
      <p:sp>
        <p:nvSpPr>
          <p:cNvPr id="50" name="TextBox 49"/>
          <p:cNvSpPr txBox="1"/>
          <p:nvPr/>
        </p:nvSpPr>
        <p:spPr>
          <a:xfrm>
            <a:off x="2435895" y="1121615"/>
            <a:ext cx="1488119"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Exploration</a:t>
            </a:r>
          </a:p>
        </p:txBody>
      </p:sp>
      <p:sp>
        <p:nvSpPr>
          <p:cNvPr id="52" name="Down Arrow 51"/>
          <p:cNvSpPr/>
          <p:nvPr/>
        </p:nvSpPr>
        <p:spPr bwMode="auto">
          <a:xfrm rot="16200000">
            <a:off x="6036625" y="2254314"/>
            <a:ext cx="353583" cy="4531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0" name="TextBox 59"/>
          <p:cNvSpPr txBox="1"/>
          <p:nvPr/>
        </p:nvSpPr>
        <p:spPr>
          <a:xfrm>
            <a:off x="4012272" y="1120083"/>
            <a:ext cx="114592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r>
              <a:rPr lang="en-US" b="1" dirty="0">
                <a:solidFill>
                  <a:schemeClr val="bg1"/>
                </a:solidFill>
              </a:rPr>
              <a:t>Model Development</a:t>
            </a:r>
          </a:p>
        </p:txBody>
      </p:sp>
      <p:sp>
        <p:nvSpPr>
          <p:cNvPr id="63" name="TextBox 62"/>
          <p:cNvSpPr txBox="1"/>
          <p:nvPr/>
        </p:nvSpPr>
        <p:spPr>
          <a:xfrm>
            <a:off x="5315119" y="1104399"/>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Candidate Model Selection</a:t>
            </a:r>
          </a:p>
        </p:txBody>
      </p:sp>
      <p:sp>
        <p:nvSpPr>
          <p:cNvPr id="64" name="Bent Arrow 63"/>
          <p:cNvSpPr/>
          <p:nvPr/>
        </p:nvSpPr>
        <p:spPr bwMode="auto">
          <a:xfrm flipV="1">
            <a:off x="6786340" y="2843034"/>
            <a:ext cx="615774" cy="2872422"/>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65" name="Straight Connector 64"/>
          <p:cNvCxnSpPr/>
          <p:nvPr/>
        </p:nvCxnSpPr>
        <p:spPr bwMode="auto">
          <a:xfrm>
            <a:off x="9385919" y="1092894"/>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TextBox 65"/>
          <p:cNvSpPr txBox="1"/>
          <p:nvPr/>
        </p:nvSpPr>
        <p:spPr>
          <a:xfrm>
            <a:off x="7421599" y="1118940"/>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Operationalization</a:t>
            </a:r>
          </a:p>
        </p:txBody>
      </p:sp>
      <p:cxnSp>
        <p:nvCxnSpPr>
          <p:cNvPr id="67" name="Straight Connector 66"/>
          <p:cNvCxnSpPr/>
          <p:nvPr/>
        </p:nvCxnSpPr>
        <p:spPr bwMode="auto">
          <a:xfrm>
            <a:off x="10564609" y="1078535"/>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9" name="TextBox 68"/>
          <p:cNvSpPr txBox="1"/>
          <p:nvPr/>
        </p:nvSpPr>
        <p:spPr>
          <a:xfrm>
            <a:off x="9413498" y="1090271"/>
            <a:ext cx="1162291"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Evaluation</a:t>
            </a:r>
          </a:p>
        </p:txBody>
      </p:sp>
      <p:sp>
        <p:nvSpPr>
          <p:cNvPr id="70" name="TextBox 69"/>
          <p:cNvSpPr txBox="1"/>
          <p:nvPr/>
        </p:nvSpPr>
        <p:spPr>
          <a:xfrm>
            <a:off x="10616969" y="1097153"/>
            <a:ext cx="1162291"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Go Live Phase</a:t>
            </a:r>
          </a:p>
        </p:txBody>
      </p:sp>
      <p:sp>
        <p:nvSpPr>
          <p:cNvPr id="71" name="Rectangle 70"/>
          <p:cNvSpPr/>
          <p:nvPr/>
        </p:nvSpPr>
        <p:spPr bwMode="auto">
          <a:xfrm>
            <a:off x="10841479" y="3982189"/>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Monitor Live Models</a:t>
            </a:r>
          </a:p>
        </p:txBody>
      </p:sp>
      <p:sp>
        <p:nvSpPr>
          <p:cNvPr id="73" name="Left Arrow 72"/>
          <p:cNvSpPr/>
          <p:nvPr/>
        </p:nvSpPr>
        <p:spPr bwMode="auto">
          <a:xfrm>
            <a:off x="5091420" y="4150479"/>
            <a:ext cx="5748764" cy="306331"/>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400" dirty="0">
                <a:solidFill>
                  <a:srgbClr val="000000"/>
                </a:solidFill>
                <a:latin typeface="Arial" charset="0"/>
                <a:ea typeface="ＭＳ Ｐゴシック" charset="0"/>
                <a:cs typeface="ＭＳ Ｐゴシック" charset="0"/>
              </a:rPr>
              <a:t>                                                 </a:t>
            </a:r>
          </a:p>
        </p:txBody>
      </p:sp>
      <p:sp>
        <p:nvSpPr>
          <p:cNvPr id="74" name="Left Arrow 73"/>
          <p:cNvSpPr/>
          <p:nvPr/>
        </p:nvSpPr>
        <p:spPr bwMode="auto">
          <a:xfrm rot="5400000" flipH="1">
            <a:off x="10935529" y="3204721"/>
            <a:ext cx="1112028" cy="34965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 name="TextBox 2"/>
          <p:cNvSpPr txBox="1"/>
          <p:nvPr/>
        </p:nvSpPr>
        <p:spPr>
          <a:xfrm>
            <a:off x="6995791" y="4178344"/>
            <a:ext cx="1653042" cy="246221"/>
          </a:xfrm>
          <a:prstGeom prst="rect">
            <a:avLst/>
          </a:prstGeom>
          <a:noFill/>
        </p:spPr>
        <p:txBody>
          <a:bodyPr wrap="none" rtlCol="0">
            <a:spAutoFit/>
          </a:bodyPr>
          <a:lstStyle/>
          <a:p>
            <a:r>
              <a:rPr lang="en-US" sz="1000" dirty="0">
                <a:latin typeface="Arial" charset="0"/>
                <a:ea typeface="ＭＳ Ｐゴシック" charset="0"/>
                <a:cs typeface="ＭＳ Ｐゴシック" charset="0"/>
              </a:rPr>
              <a:t>Collect new data &amp; retrain</a:t>
            </a:r>
            <a:endParaRPr lang="en-US" sz="1000" dirty="0"/>
          </a:p>
        </p:txBody>
      </p:sp>
      <p:sp>
        <p:nvSpPr>
          <p:cNvPr id="53" name="TextBox 52"/>
          <p:cNvSpPr txBox="1"/>
          <p:nvPr/>
        </p:nvSpPr>
        <p:spPr>
          <a:xfrm>
            <a:off x="3622588" y="4630624"/>
            <a:ext cx="635324" cy="246221"/>
          </a:xfrm>
          <a:prstGeom prst="rect">
            <a:avLst/>
          </a:prstGeom>
          <a:noFill/>
        </p:spPr>
        <p:txBody>
          <a:bodyPr wrap="square" rtlCol="0">
            <a:spAutoFit/>
          </a:bodyPr>
          <a:lstStyle/>
          <a:p>
            <a:r>
              <a:rPr lang="en-US" sz="1000" dirty="0">
                <a:solidFill>
                  <a:schemeClr val="bg1"/>
                </a:solidFill>
              </a:rPr>
              <a:t>Iterate</a:t>
            </a:r>
          </a:p>
        </p:txBody>
      </p:sp>
    </p:spTree>
    <p:extLst>
      <p:ext uri="{BB962C8B-B14F-4D97-AF65-F5344CB8AC3E}">
        <p14:creationId xmlns:p14="http://schemas.microsoft.com/office/powerpoint/2010/main" val="149370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Explaining code in a presentation</a:t>
            </a:r>
          </a:p>
        </p:txBody>
      </p:sp>
    </p:spTree>
    <p:extLst>
      <p:ext uri="{BB962C8B-B14F-4D97-AF65-F5344CB8AC3E}">
        <p14:creationId xmlns:p14="http://schemas.microsoft.com/office/powerpoint/2010/main" val="399099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086" y="747712"/>
            <a:ext cx="6949512" cy="4791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3">
            <a:extLst>
              <a:ext uri="{FF2B5EF4-FFF2-40B4-BE49-F238E27FC236}">
                <a16:creationId xmlns:a16="http://schemas.microsoft.com/office/drawing/2014/main" id="{7E824454-103E-4B5A-B0B0-0854A386DDC0}"/>
              </a:ext>
            </a:extLst>
          </p:cNvPr>
          <p:cNvSpPr txBox="1">
            <a:spLocks/>
          </p:cNvSpPr>
          <p:nvPr/>
        </p:nvSpPr>
        <p:spPr>
          <a:xfrm>
            <a:off x="7509510" y="638175"/>
            <a:ext cx="4594860" cy="3830955"/>
          </a:xfrm>
        </p:spPr>
        <p:txBody>
          <a:bodyPr lIns="0" tIns="0" rIns="0" bIns="0" numCol="1" spcCol="91440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solidFill>
                  <a:schemeClr val="bg1"/>
                </a:solidFill>
                <a:latin typeface="Gotham"/>
              </a:rPr>
              <a:t>A j-unit test method is very similar to any other method in java.  There is a specific annotation which helps identify this method as a test</a:t>
            </a:r>
          </a:p>
          <a:p>
            <a:pPr marL="342900" indent="-342900">
              <a:buFont typeface="+mj-lt"/>
              <a:buAutoNum type="arabicPeriod"/>
            </a:pPr>
            <a:r>
              <a:rPr lang="en-US" dirty="0">
                <a:solidFill>
                  <a:schemeClr val="bg1"/>
                </a:solidFill>
                <a:latin typeface="Gotham"/>
              </a:rPr>
              <a:t>Then, you have your standard modifier, return type, method name and exception types</a:t>
            </a:r>
          </a:p>
          <a:p>
            <a:pPr marL="342900" indent="-342900">
              <a:buFont typeface="+mj-lt"/>
              <a:buAutoNum type="arabicPeriod"/>
            </a:pPr>
            <a:r>
              <a:rPr lang="en-US" dirty="0">
                <a:solidFill>
                  <a:schemeClr val="bg1"/>
                </a:solidFill>
                <a:latin typeface="Gotham"/>
              </a:rPr>
              <a:t>Within the method itself, we use the triple-A pattern to logically separate the parts of the test</a:t>
            </a:r>
          </a:p>
          <a:p>
            <a:pPr marL="342900" indent="-342900">
              <a:buFont typeface="+mj-lt"/>
              <a:buAutoNum type="arabicPeriod"/>
            </a:pPr>
            <a:r>
              <a:rPr lang="en-US" dirty="0">
                <a:solidFill>
                  <a:schemeClr val="bg1"/>
                </a:solidFill>
                <a:latin typeface="Gotham"/>
              </a:rPr>
              <a:t>Arrange is where we setup what the state of the application needs to be before the method we are testing is called</a:t>
            </a:r>
          </a:p>
          <a:p>
            <a:pPr marL="342900" indent="-342900">
              <a:buFont typeface="+mj-lt"/>
              <a:buAutoNum type="arabicPeriod"/>
            </a:pPr>
            <a:r>
              <a:rPr lang="en-US" dirty="0">
                <a:solidFill>
                  <a:schemeClr val="bg1"/>
                </a:solidFill>
                <a:latin typeface="Gotham"/>
              </a:rPr>
              <a:t>Act is when we actually call the method</a:t>
            </a:r>
          </a:p>
          <a:p>
            <a:pPr marL="342900" indent="-342900">
              <a:buFont typeface="+mj-lt"/>
              <a:buAutoNum type="arabicPeriod"/>
            </a:pPr>
            <a:r>
              <a:rPr lang="en-US" dirty="0">
                <a:solidFill>
                  <a:schemeClr val="bg1"/>
                </a:solidFill>
                <a:latin typeface="Gotham"/>
              </a:rPr>
              <a:t>Assert is when we confirm that the method yields the expected results</a:t>
            </a:r>
          </a:p>
          <a:p>
            <a:pPr marL="342900" indent="-342900">
              <a:buFont typeface="+mj-lt"/>
              <a:buAutoNum type="arabicPeriod"/>
            </a:pPr>
            <a:r>
              <a:rPr lang="en-US" dirty="0">
                <a:solidFill>
                  <a:schemeClr val="bg1"/>
                </a:solidFill>
                <a:latin typeface="Gotham"/>
              </a:rPr>
              <a:t>Note: a rule of thumb in triple-A is that the “Act” section has only one line … the specific method being tested</a:t>
            </a:r>
          </a:p>
          <a:p>
            <a:r>
              <a:rPr lang="en-US" dirty="0">
                <a:latin typeface="Gotham"/>
              </a:rPr>
              <a:t>  </a:t>
            </a:r>
            <a:endParaRPr lang="en-US" dirty="0"/>
          </a:p>
        </p:txBody>
      </p:sp>
      <p:sp>
        <p:nvSpPr>
          <p:cNvPr id="4" name="Text Placeholder 1">
            <a:extLst>
              <a:ext uri="{FF2B5EF4-FFF2-40B4-BE49-F238E27FC236}">
                <a16:creationId xmlns:a16="http://schemas.microsoft.com/office/drawing/2014/main" id="{6850B8D9-7F2A-4FE5-8367-CB1FA56EB6CC}"/>
              </a:ext>
            </a:extLst>
          </p:cNvPr>
          <p:cNvSpPr txBox="1">
            <a:spLocks/>
          </p:cNvSpPr>
          <p:nvPr/>
        </p:nvSpPr>
        <p:spPr>
          <a:xfrm>
            <a:off x="7408741" y="217170"/>
            <a:ext cx="4307009" cy="30797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5D0FF"/>
                </a:solidFill>
              </a:rPr>
              <a:t>Using the triple-A pattern for unit tests</a:t>
            </a:r>
          </a:p>
        </p:txBody>
      </p:sp>
    </p:spTree>
    <p:extLst>
      <p:ext uri="{BB962C8B-B14F-4D97-AF65-F5344CB8AC3E}">
        <p14:creationId xmlns:p14="http://schemas.microsoft.com/office/powerpoint/2010/main" val="278908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1200"/>
              </a:spcBef>
              <a:buClr>
                <a:schemeClr val="accent2"/>
              </a:buClr>
            </a:pPr>
            <a:r>
              <a:rPr lang="en-US" sz="3600"/>
              <a:t>Submitting a </a:t>
            </a:r>
            <a:r>
              <a:rPr lang="en-US" sz="3600" err="1"/>
              <a:t>cfp</a:t>
            </a:r>
            <a:r>
              <a:rPr lang="en-US" sz="3600"/>
              <a:t> (call for Presenters)</a:t>
            </a:r>
            <a:endParaRPr lang="en-US" sz="3600" cap="none"/>
          </a:p>
        </p:txBody>
      </p:sp>
    </p:spTree>
    <p:extLst>
      <p:ext uri="{BB962C8B-B14F-4D97-AF65-F5344CB8AC3E}">
        <p14:creationId xmlns:p14="http://schemas.microsoft.com/office/powerpoint/2010/main" val="332567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BENgineers technically speaking Sample CFP</a:t>
            </a:r>
          </a:p>
        </p:txBody>
      </p:sp>
      <p:sp>
        <p:nvSpPr>
          <p:cNvPr id="3" name="Title 2"/>
          <p:cNvSpPr>
            <a:spLocks noGrp="1"/>
          </p:cNvSpPr>
          <p:nvPr>
            <p:ph type="title"/>
          </p:nvPr>
        </p:nvSpPr>
        <p:spPr/>
        <p:txBody>
          <a:bodyPr/>
          <a:lstStyle/>
          <a:p>
            <a:r>
              <a:rPr lang="en-US" dirty="0"/>
              <a:t>Exercise 4: Submitting a </a:t>
            </a:r>
            <a:r>
              <a:rPr lang="en-US" dirty="0" err="1"/>
              <a:t>cfp</a:t>
            </a:r>
            <a:endParaRPr lang="en-US" dirty="0"/>
          </a:p>
        </p:txBody>
      </p:sp>
      <p:sp>
        <p:nvSpPr>
          <p:cNvPr id="5" name="Content Placeholder 4"/>
          <p:cNvSpPr>
            <a:spLocks noGrp="1"/>
          </p:cNvSpPr>
          <p:nvPr>
            <p:ph sz="quarter" idx="11"/>
          </p:nvPr>
        </p:nvSpPr>
        <p:spPr>
          <a:xfrm>
            <a:off x="824377" y="1847319"/>
            <a:ext cx="4724368" cy="1810282"/>
          </a:xfrm>
        </p:spPr>
        <p:txBody>
          <a:bodyPr numCol="1"/>
          <a:lstStyle/>
          <a:p>
            <a:pPr marL="342900" indent="-342900">
              <a:buFont typeface="+mj-lt"/>
              <a:buAutoNum type="arabicPeriod"/>
            </a:pPr>
            <a:r>
              <a:rPr lang="en-US" sz="2000" b="0" cap="none" dirty="0">
                <a:solidFill>
                  <a:schemeClr val="bg1"/>
                </a:solidFill>
              </a:rPr>
              <a:t>Use the content from the previous exercise</a:t>
            </a:r>
          </a:p>
          <a:p>
            <a:pPr marL="342900" indent="-342900">
              <a:buFont typeface="+mj-lt"/>
              <a:buAutoNum type="arabicPeriod"/>
            </a:pPr>
            <a:r>
              <a:rPr lang="en-US" sz="2000" b="0" cap="none" dirty="0">
                <a:solidFill>
                  <a:schemeClr val="bg1"/>
                </a:solidFill>
              </a:rPr>
              <a:t>This is not a real CFP…don’t worry</a:t>
            </a:r>
          </a:p>
          <a:p>
            <a:pPr marL="342900" indent="-342900">
              <a:buFont typeface="+mj-lt"/>
              <a:buAutoNum type="arabicPeriod"/>
            </a:pPr>
            <a:r>
              <a:rPr lang="en-US" sz="2000" b="0" cap="none" dirty="0">
                <a:solidFill>
                  <a:schemeClr val="bg1"/>
                </a:solidFill>
              </a:rPr>
              <a:t>Feel free to use a fake email address</a:t>
            </a:r>
          </a:p>
          <a:p>
            <a:pPr marL="342900" indent="-342900">
              <a:buFont typeface="+mj-lt"/>
              <a:buAutoNum type="arabicPeriod"/>
            </a:pPr>
            <a:r>
              <a:rPr lang="en-US" sz="2000" b="0" cap="none" dirty="0">
                <a:solidFill>
                  <a:schemeClr val="bg1"/>
                </a:solidFill>
              </a:rPr>
              <a:t>Other CFPs are similar to this one</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sp>
        <p:nvSpPr>
          <p:cNvPr id="7" name="Rectangle 6"/>
          <p:cNvSpPr/>
          <p:nvPr/>
        </p:nvSpPr>
        <p:spPr>
          <a:xfrm>
            <a:off x="224789" y="5723305"/>
            <a:ext cx="7942465" cy="369332"/>
          </a:xfrm>
          <a:prstGeom prst="rect">
            <a:avLst/>
          </a:prstGeom>
        </p:spPr>
        <p:txBody>
          <a:bodyPr wrap="square">
            <a:spAutoFit/>
          </a:bodyPr>
          <a:lstStyle/>
          <a:p>
            <a:r>
              <a:rPr lang="en-US" dirty="0">
                <a:solidFill>
                  <a:schemeClr val="bg1"/>
                </a:solidFill>
              </a:rPr>
              <a:t>Sample CFP ( </a:t>
            </a:r>
            <a:r>
              <a:rPr lang="en-US" dirty="0">
                <a:solidFill>
                  <a:schemeClr val="bg1"/>
                </a:solidFill>
                <a:hlinkClick r:id="rId3"/>
              </a:rPr>
              <a:t>https://forms.gle/fuetpKtnMyjgskgH7</a:t>
            </a:r>
            <a:r>
              <a:rPr lang="en-US" dirty="0">
                <a:solidFill>
                  <a:schemeClr val="bg1"/>
                </a:solidFill>
              </a:rPr>
              <a:t> )</a:t>
            </a:r>
          </a:p>
        </p:txBody>
      </p:sp>
      <p:pic>
        <p:nvPicPr>
          <p:cNvPr id="8" name="Picture 7">
            <a:extLst>
              <a:ext uri="{FF2B5EF4-FFF2-40B4-BE49-F238E27FC236}">
                <a16:creationId xmlns:a16="http://schemas.microsoft.com/office/drawing/2014/main" id="{8E0437A7-1A8A-4403-8338-73ED2DEA4FEC}"/>
              </a:ext>
            </a:extLst>
          </p:cNvPr>
          <p:cNvPicPr>
            <a:picLocks noChangeAspect="1"/>
          </p:cNvPicPr>
          <p:nvPr/>
        </p:nvPicPr>
        <p:blipFill>
          <a:blip r:embed="rId4"/>
          <a:stretch>
            <a:fillRect/>
          </a:stretch>
        </p:blipFill>
        <p:spPr>
          <a:xfrm>
            <a:off x="5418860" y="1562418"/>
            <a:ext cx="6417012" cy="417531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09545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 tip from Aristotle</a:t>
            </a:r>
          </a:p>
        </p:txBody>
      </p:sp>
      <p:sp>
        <p:nvSpPr>
          <p:cNvPr id="8" name="Content Placeholder 7"/>
          <p:cNvSpPr>
            <a:spLocks noGrp="1"/>
          </p:cNvSpPr>
          <p:nvPr>
            <p:ph sz="quarter" idx="11"/>
          </p:nvPr>
        </p:nvSpPr>
        <p:spPr/>
        <p:txBody>
          <a:bodyPr/>
          <a:lstStyle/>
          <a:p>
            <a:pPr lvl="0" fontAlgn="base">
              <a:lnSpc>
                <a:spcPct val="100000"/>
              </a:lnSpc>
              <a:spcBef>
                <a:spcPts val="2400"/>
              </a:spcBef>
              <a:spcAft>
                <a:spcPts val="600"/>
              </a:spcAft>
            </a:pPr>
            <a:r>
              <a:rPr lang="en-US"/>
              <a:t>Tell them what you are going to tell them</a:t>
            </a:r>
          </a:p>
        </p:txBody>
      </p:sp>
      <p:sp>
        <p:nvSpPr>
          <p:cNvPr id="9" name="Content Placeholder 8"/>
          <p:cNvSpPr>
            <a:spLocks noGrp="1"/>
          </p:cNvSpPr>
          <p:nvPr>
            <p:ph sz="quarter" idx="12"/>
          </p:nvPr>
        </p:nvSpPr>
        <p:spPr/>
        <p:txBody>
          <a:bodyPr/>
          <a:lstStyle/>
          <a:p>
            <a:pPr fontAlgn="base">
              <a:lnSpc>
                <a:spcPct val="100000"/>
              </a:lnSpc>
              <a:spcBef>
                <a:spcPts val="2400"/>
              </a:spcBef>
              <a:spcAft>
                <a:spcPts val="600"/>
              </a:spcAft>
            </a:pPr>
            <a:r>
              <a:rPr lang="en-US"/>
              <a:t>Tell them</a:t>
            </a:r>
          </a:p>
        </p:txBody>
      </p:sp>
      <p:sp>
        <p:nvSpPr>
          <p:cNvPr id="10" name="Content Placeholder 9"/>
          <p:cNvSpPr>
            <a:spLocks noGrp="1"/>
          </p:cNvSpPr>
          <p:nvPr>
            <p:ph sz="quarter" idx="13"/>
          </p:nvPr>
        </p:nvSpPr>
        <p:spPr/>
        <p:txBody>
          <a:bodyPr/>
          <a:lstStyle/>
          <a:p>
            <a:pPr fontAlgn="base">
              <a:lnSpc>
                <a:spcPct val="100000"/>
              </a:lnSpc>
              <a:spcBef>
                <a:spcPts val="2400"/>
              </a:spcBef>
              <a:spcAft>
                <a:spcPts val="600"/>
              </a:spcAft>
            </a:pPr>
            <a:r>
              <a:rPr lang="en-US"/>
              <a:t>Tell them what you told them</a:t>
            </a:r>
          </a:p>
        </p:txBody>
      </p:sp>
      <p:sp>
        <p:nvSpPr>
          <p:cNvPr id="5" name="Text Placeholder 4"/>
          <p:cNvSpPr>
            <a:spLocks noGrp="1"/>
          </p:cNvSpPr>
          <p:nvPr>
            <p:ph type="body" sz="quarter" idx="17"/>
          </p:nvPr>
        </p:nvSpPr>
        <p:spPr>
          <a:solidFill>
            <a:schemeClr val="bg1"/>
          </a:solidFill>
          <a:ln w="76200"/>
        </p:spPr>
        <p:txBody>
          <a:bodyPr/>
          <a:lstStyle/>
          <a:p>
            <a:pPr algn="ctr"/>
            <a:r>
              <a:rPr lang="en-US"/>
              <a:t>Step 1</a:t>
            </a:r>
          </a:p>
        </p:txBody>
      </p:sp>
      <p:sp>
        <p:nvSpPr>
          <p:cNvPr id="6" name="Text Placeholder 5"/>
          <p:cNvSpPr>
            <a:spLocks noGrp="1"/>
          </p:cNvSpPr>
          <p:nvPr>
            <p:ph type="body" sz="quarter" idx="18"/>
          </p:nvPr>
        </p:nvSpPr>
        <p:spPr>
          <a:solidFill>
            <a:schemeClr val="bg1"/>
          </a:solidFill>
          <a:ln w="76200"/>
        </p:spPr>
        <p:txBody>
          <a:bodyPr/>
          <a:lstStyle/>
          <a:p>
            <a:pPr algn="ctr"/>
            <a:r>
              <a:rPr lang="en-US"/>
              <a:t>Step 2</a:t>
            </a:r>
          </a:p>
        </p:txBody>
      </p:sp>
      <p:sp>
        <p:nvSpPr>
          <p:cNvPr id="11" name="Text Placeholder 10"/>
          <p:cNvSpPr>
            <a:spLocks noGrp="1"/>
          </p:cNvSpPr>
          <p:nvPr>
            <p:ph type="body" sz="quarter" idx="19"/>
          </p:nvPr>
        </p:nvSpPr>
        <p:spPr>
          <a:solidFill>
            <a:schemeClr val="bg1"/>
          </a:solidFill>
          <a:ln w="76200"/>
        </p:spPr>
        <p:txBody>
          <a:bodyPr/>
          <a:lstStyle/>
          <a:p>
            <a:pPr algn="ctr"/>
            <a:r>
              <a:rPr lang="en-US"/>
              <a:t>Step 3</a:t>
            </a:r>
          </a:p>
        </p:txBody>
      </p:sp>
      <p:cxnSp>
        <p:nvCxnSpPr>
          <p:cNvPr id="14" name="Straight Connector 13"/>
          <p:cNvCxnSpPr/>
          <p:nvPr/>
        </p:nvCxnSpPr>
        <p:spPr>
          <a:xfrm>
            <a:off x="4242061" y="1725105"/>
            <a:ext cx="0" cy="4101516"/>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31637" y="1725105"/>
            <a:ext cx="0" cy="4101516"/>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168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Tell them what you told them</a:t>
            </a:r>
          </a:p>
        </p:txBody>
      </p:sp>
    </p:spTree>
    <p:extLst>
      <p:ext uri="{BB962C8B-B14F-4D97-AF65-F5344CB8AC3E}">
        <p14:creationId xmlns:p14="http://schemas.microsoft.com/office/powerpoint/2010/main" val="1879016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summary</a:t>
            </a:r>
          </a:p>
        </p:txBody>
      </p:sp>
      <p:sp>
        <p:nvSpPr>
          <p:cNvPr id="3" name="Content Placeholder 2"/>
          <p:cNvSpPr>
            <a:spLocks noGrp="1"/>
          </p:cNvSpPr>
          <p:nvPr>
            <p:ph sz="quarter" idx="10"/>
          </p:nvPr>
        </p:nvSpPr>
        <p:spPr>
          <a:xfrm>
            <a:off x="2723562" y="1743959"/>
            <a:ext cx="9163637" cy="3930977"/>
          </a:xfrm>
        </p:spPr>
        <p:txBody>
          <a:bodyPr/>
          <a:lstStyle/>
          <a:p>
            <a:pPr lvl="0">
              <a:lnSpc>
                <a:spcPct val="100000"/>
              </a:lnSpc>
            </a:pPr>
            <a:r>
              <a:rPr lang="en-US" sz="2400" dirty="0"/>
              <a:t>In today’s lesson, we:</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Learned the important requirements of a technical talk</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Learned Several Slide Techniques</a:t>
            </a:r>
          </a:p>
          <a:p>
            <a:pPr marL="228600" indent="-228600">
              <a:lnSpc>
                <a:spcPct val="100000"/>
              </a:lnSpc>
              <a:spcBef>
                <a:spcPts val="1200"/>
              </a:spcBef>
              <a:buClr>
                <a:schemeClr val="accent2"/>
              </a:buClr>
              <a:buFont typeface="Arial"/>
              <a:buChar char="•"/>
            </a:pPr>
            <a:r>
              <a:rPr lang="en-US" sz="2400" b="0" kern="1200" cap="none" dirty="0">
                <a:solidFill>
                  <a:schemeClr val="bg1"/>
                </a:solidFill>
                <a:latin typeface="Gotham Light" charset="0"/>
                <a:ea typeface="Gotham Light" charset="0"/>
                <a:cs typeface="Gotham Light" charset="0"/>
              </a:rPr>
              <a:t>Submitted a mock CFP</a:t>
            </a:r>
          </a:p>
        </p:txBody>
      </p:sp>
      <p:sp>
        <p:nvSpPr>
          <p:cNvPr id="4" name="Text Placeholder 3"/>
          <p:cNvSpPr>
            <a:spLocks noGrp="1"/>
          </p:cNvSpPr>
          <p:nvPr>
            <p:ph type="body" sz="quarter" idx="17"/>
          </p:nvPr>
        </p:nvSpPr>
        <p:spPr/>
        <p:txBody>
          <a:bodyPr/>
          <a:lstStyle/>
          <a:p>
            <a:pPr algn="ctr"/>
            <a:r>
              <a:rPr lang="en-US"/>
              <a:t>What we did</a:t>
            </a:r>
          </a:p>
        </p:txBody>
      </p:sp>
    </p:spTree>
    <p:extLst>
      <p:ext uri="{BB962C8B-B14F-4D97-AF65-F5344CB8AC3E}">
        <p14:creationId xmlns:p14="http://schemas.microsoft.com/office/powerpoint/2010/main" val="1604043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D6643-1B3E-41EA-B3E6-2F0559122AA4}"/>
              </a:ext>
            </a:extLst>
          </p:cNvPr>
          <p:cNvPicPr>
            <a:picLocks noChangeAspect="1"/>
          </p:cNvPicPr>
          <p:nvPr/>
        </p:nvPicPr>
        <p:blipFill>
          <a:blip r:embed="rId2"/>
          <a:stretch>
            <a:fillRect/>
          </a:stretch>
        </p:blipFill>
        <p:spPr>
          <a:xfrm>
            <a:off x="0" y="-1143000"/>
            <a:ext cx="12192000" cy="9144000"/>
          </a:xfrm>
          <a:prstGeom prst="rect">
            <a:avLst/>
          </a:prstGeom>
        </p:spPr>
      </p:pic>
      <p:sp>
        <p:nvSpPr>
          <p:cNvPr id="5" name="TextBox 4">
            <a:extLst>
              <a:ext uri="{FF2B5EF4-FFF2-40B4-BE49-F238E27FC236}">
                <a16:creationId xmlns:a16="http://schemas.microsoft.com/office/drawing/2014/main" id="{B93564EB-E33C-42CA-9D01-738C733FF763}"/>
              </a:ext>
            </a:extLst>
          </p:cNvPr>
          <p:cNvSpPr txBox="1"/>
          <p:nvPr/>
        </p:nvSpPr>
        <p:spPr>
          <a:xfrm>
            <a:off x="1655805" y="-589578"/>
            <a:ext cx="9594034" cy="3719383"/>
          </a:xfrm>
          <a:prstGeom prst="rect">
            <a:avLst/>
          </a:prstGeom>
          <a:noFill/>
        </p:spPr>
        <p:txBody>
          <a:bodyPr vert="horz" lIns="91440" tIns="45720" rIns="91440" bIns="45720" rtlCol="0" anchor="b">
            <a:normAutofit/>
          </a:bodyPr>
          <a:lstStyle/>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Internal / External Conferences</a:t>
            </a: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Sprint Demos</a:t>
            </a:r>
          </a:p>
          <a:p>
            <a:pPr marL="514350" indent="-514350">
              <a:lnSpc>
                <a:spcPct val="90000"/>
              </a:lnSpc>
              <a:spcBef>
                <a:spcPct val="0"/>
              </a:spcBef>
              <a:spcAft>
                <a:spcPts val="600"/>
              </a:spcAft>
              <a:buFont typeface="+mj-lt"/>
              <a:buAutoNum type="arabicPeriod"/>
            </a:pPr>
            <a:r>
              <a:rPr lang="en-US" sz="4000" b="1" dirty="0">
                <a:solidFill>
                  <a:schemeClr val="bg1"/>
                </a:solidFill>
              </a:rPr>
              <a:t>Planning Meetings</a:t>
            </a:r>
            <a:endParaRPr lang="en-US" sz="4000" b="1" dirty="0">
              <a:solidFill>
                <a:schemeClr val="bg1"/>
              </a:solidFill>
              <a:ea typeface="+mj-ea"/>
              <a:cs typeface="+mj-cs"/>
            </a:endParaRPr>
          </a:p>
        </p:txBody>
      </p:sp>
      <p:sp>
        <p:nvSpPr>
          <p:cNvPr id="6" name="TextBox 5">
            <a:extLst>
              <a:ext uri="{FF2B5EF4-FFF2-40B4-BE49-F238E27FC236}">
                <a16:creationId xmlns:a16="http://schemas.microsoft.com/office/drawing/2014/main" id="{BD3F4699-0995-45D2-B23F-D7FF07D4AB6A}"/>
              </a:ext>
            </a:extLst>
          </p:cNvPr>
          <p:cNvSpPr txBox="1"/>
          <p:nvPr/>
        </p:nvSpPr>
        <p:spPr>
          <a:xfrm>
            <a:off x="815546" y="333632"/>
            <a:ext cx="3107004" cy="769441"/>
          </a:xfrm>
          <a:prstGeom prst="rect">
            <a:avLst/>
          </a:prstGeom>
          <a:noFill/>
        </p:spPr>
        <p:txBody>
          <a:bodyPr wrap="none" rtlCol="0">
            <a:spAutoFit/>
          </a:bodyPr>
          <a:lstStyle/>
          <a:p>
            <a:r>
              <a:rPr lang="en-US" sz="4400" b="1" dirty="0">
                <a:solidFill>
                  <a:schemeClr val="bg1"/>
                </a:solidFill>
              </a:rPr>
              <a:t>What Now?:</a:t>
            </a:r>
          </a:p>
        </p:txBody>
      </p:sp>
      <p:pic>
        <p:nvPicPr>
          <p:cNvPr id="11" name="Picture 10" descr="Icon&#10;&#10;Description automatically generated">
            <a:extLst>
              <a:ext uri="{FF2B5EF4-FFF2-40B4-BE49-F238E27FC236}">
                <a16:creationId xmlns:a16="http://schemas.microsoft.com/office/drawing/2014/main" id="{A0B4FFEF-41EC-4765-B531-3802A4CB5658}"/>
              </a:ext>
            </a:extLst>
          </p:cNvPr>
          <p:cNvPicPr>
            <a:picLocks noChangeAspect="1"/>
          </p:cNvPicPr>
          <p:nvPr/>
        </p:nvPicPr>
        <p:blipFill>
          <a:blip r:embed="rId3"/>
          <a:stretch>
            <a:fillRect/>
          </a:stretch>
        </p:blipFill>
        <p:spPr>
          <a:xfrm>
            <a:off x="10790119" y="5549604"/>
            <a:ext cx="1147824" cy="1003932"/>
          </a:xfrm>
          <a:prstGeom prst="rect">
            <a:avLst/>
          </a:prstGeom>
        </p:spPr>
      </p:pic>
    </p:spTree>
    <p:extLst>
      <p:ext uri="{BB962C8B-B14F-4D97-AF65-F5344CB8AC3E}">
        <p14:creationId xmlns:p14="http://schemas.microsoft.com/office/powerpoint/2010/main" val="24351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5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5400"/>
              <a:t>Q&amp;A</a:t>
            </a:r>
          </a:p>
        </p:txBody>
      </p:sp>
    </p:spTree>
    <p:extLst>
      <p:ext uri="{BB962C8B-B14F-4D97-AF65-F5344CB8AC3E}">
        <p14:creationId xmlns:p14="http://schemas.microsoft.com/office/powerpoint/2010/main" val="919763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5400"/>
              <a:t>appendix</a:t>
            </a:r>
          </a:p>
        </p:txBody>
      </p:sp>
    </p:spTree>
    <p:extLst>
      <p:ext uri="{BB962C8B-B14F-4D97-AF65-F5344CB8AC3E}">
        <p14:creationId xmlns:p14="http://schemas.microsoft.com/office/powerpoint/2010/main" val="4048873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2FE79C-EAD7-4B19-A0BF-A9943057A0A4}"/>
              </a:ext>
            </a:extLst>
          </p:cNvPr>
          <p:cNvSpPr/>
          <p:nvPr/>
        </p:nvSpPr>
        <p:spPr>
          <a:xfrm>
            <a:off x="0" y="0"/>
            <a:ext cx="12192000" cy="68580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22529" name="Title 1"/>
          <p:cNvSpPr>
            <a:spLocks noGrp="1"/>
          </p:cNvSpPr>
          <p:nvPr>
            <p:ph type="title"/>
          </p:nvPr>
        </p:nvSpPr>
        <p:spPr/>
        <p:txBody>
          <a:bodyPr/>
          <a:lstStyle/>
          <a:p>
            <a:pPr eaLnBrk="1" hangingPunct="1"/>
            <a:r>
              <a:rPr lang="en-US" altLang="en-US" sz="4000">
                <a:solidFill>
                  <a:srgbClr val="558ED5"/>
                </a:solidFill>
                <a:ea typeface="ＭＳ Ｐゴシック" panose="020B0600070205080204" pitchFamily="34" charset="-128"/>
              </a:rPr>
              <a:t>ELKaaS Components</a:t>
            </a:r>
          </a:p>
        </p:txBody>
      </p:sp>
      <p:sp>
        <p:nvSpPr>
          <p:cNvPr id="22530" name="Content Placeholder 2"/>
          <p:cNvSpPr>
            <a:spLocks noGrp="1"/>
          </p:cNvSpPr>
          <p:nvPr>
            <p:ph idx="1"/>
          </p:nvPr>
        </p:nvSpPr>
        <p:spPr>
          <a:xfrm>
            <a:off x="609600" y="1428750"/>
            <a:ext cx="10972800" cy="4525963"/>
          </a:xfrm>
        </p:spPr>
        <p:txBody>
          <a:bodyPr>
            <a:normAutofit lnSpcReduction="10000"/>
          </a:bodyPr>
          <a:lstStyle/>
          <a:p>
            <a:pPr eaLnBrk="1" hangingPunct="1"/>
            <a:r>
              <a:rPr lang="en-US" altLang="en-US" sz="1600" b="1" dirty="0">
                <a:ea typeface="ＭＳ Ｐゴシック" panose="020B0600070205080204" pitchFamily="34" charset="-128"/>
              </a:rPr>
              <a:t>Data Shippers</a:t>
            </a:r>
          </a:p>
          <a:p>
            <a:pPr lvl="1" eaLnBrk="1" hangingPunct="1"/>
            <a:r>
              <a:rPr lang="en-US" altLang="en-US" sz="1600" dirty="0" err="1">
                <a:ea typeface="ＭＳ Ｐゴシック" panose="020B0600070205080204" pitchFamily="34" charset="-128"/>
              </a:rPr>
              <a:t>Filebeat</a:t>
            </a:r>
            <a:r>
              <a:rPr lang="en-US" altLang="en-US" sz="1600" dirty="0">
                <a:ea typeface="ＭＳ Ｐゴシック" panose="020B0600070205080204" pitchFamily="34" charset="-128"/>
              </a:rPr>
              <a:t> – log data shipper</a:t>
            </a:r>
          </a:p>
          <a:p>
            <a:pPr lvl="1" eaLnBrk="1" hangingPunct="1"/>
            <a:r>
              <a:rPr lang="en-US" altLang="en-US" sz="1600" dirty="0" err="1">
                <a:ea typeface="ＭＳ Ｐゴシック" panose="020B0600070205080204" pitchFamily="34" charset="-128"/>
              </a:rPr>
              <a:t>Packetbeat</a:t>
            </a:r>
            <a:r>
              <a:rPr lang="en-US" altLang="en-US" sz="1600" dirty="0">
                <a:ea typeface="ＭＳ Ｐゴシック" panose="020B0600070205080204" pitchFamily="34" charset="-128"/>
              </a:rPr>
              <a:t> – real-time network analyzer</a:t>
            </a:r>
          </a:p>
          <a:p>
            <a:pPr lvl="1" eaLnBrk="1" hangingPunct="1"/>
            <a:r>
              <a:rPr lang="en-US" altLang="en-US" sz="1600" dirty="0" err="1">
                <a:ea typeface="ＭＳ Ｐゴシック" panose="020B0600070205080204" pitchFamily="34" charset="-128"/>
              </a:rPr>
              <a:t>Topbeat</a:t>
            </a:r>
            <a:r>
              <a:rPr lang="en-US" altLang="en-US" sz="1600" dirty="0">
                <a:ea typeface="ＭＳ Ｐゴシック" panose="020B0600070205080204" pitchFamily="34" charset="-128"/>
              </a:rPr>
              <a:t> – reads system-wide and per-process CPU and memory statistics</a:t>
            </a:r>
          </a:p>
          <a:p>
            <a:pPr lvl="1" eaLnBrk="1" hangingPunct="1"/>
            <a:r>
              <a:rPr lang="en-US" altLang="en-US" sz="1600" dirty="0">
                <a:ea typeface="ＭＳ Ｐゴシック" panose="020B0600070205080204" pitchFamily="34" charset="-128"/>
              </a:rPr>
              <a:t>Customer provided shippers that can send data to Kafka APIs/endpoints</a:t>
            </a:r>
          </a:p>
          <a:p>
            <a:pPr eaLnBrk="1" hangingPunct="1"/>
            <a:r>
              <a:rPr lang="en-US" altLang="en-US" sz="1600" b="1" dirty="0">
                <a:ea typeface="ＭＳ Ｐゴシック" panose="020B0600070205080204" pitchFamily="34" charset="-128"/>
              </a:rPr>
              <a:t>Logstash – </a:t>
            </a:r>
            <a:r>
              <a:rPr lang="en-US" altLang="en-US" sz="1600" dirty="0">
                <a:ea typeface="ＭＳ Ｐゴシック" panose="020B0600070205080204" pitchFamily="34" charset="-128"/>
              </a:rPr>
              <a:t>opensource data collection engine with real-time pipelining capabilities</a:t>
            </a:r>
            <a:endParaRPr lang="en-US" altLang="en-US" sz="1600" b="1" dirty="0">
              <a:ea typeface="ＭＳ Ｐゴシック" panose="020B0600070205080204" pitchFamily="34" charset="-128"/>
            </a:endParaRPr>
          </a:p>
          <a:p>
            <a:pPr lvl="1" eaLnBrk="1" hangingPunct="1"/>
            <a:r>
              <a:rPr lang="en-US" altLang="en-US" sz="1600" dirty="0">
                <a:ea typeface="ＭＳ Ｐゴシック" panose="020B0600070205080204" pitchFamily="34" charset="-128"/>
              </a:rPr>
              <a:t>Producers</a:t>
            </a:r>
          </a:p>
          <a:p>
            <a:pPr lvl="1" eaLnBrk="1" hangingPunct="1"/>
            <a:r>
              <a:rPr lang="en-US" altLang="en-US" sz="1600" dirty="0">
                <a:ea typeface="ＭＳ Ｐゴシック" panose="020B0600070205080204" pitchFamily="34" charset="-128"/>
              </a:rPr>
              <a:t>Consumers</a:t>
            </a:r>
          </a:p>
          <a:p>
            <a:pPr eaLnBrk="1" hangingPunct="1"/>
            <a:r>
              <a:rPr lang="en-US" altLang="en-US" sz="1600" b="1" dirty="0" err="1">
                <a:ea typeface="ＭＳ Ｐゴシック" panose="020B0600070205080204" pitchFamily="34" charset="-128"/>
              </a:rPr>
              <a:t>Elasticsearch</a:t>
            </a:r>
            <a:r>
              <a:rPr lang="en-US" altLang="en-US" sz="1600" b="1" dirty="0">
                <a:ea typeface="ＭＳ Ｐゴシック" panose="020B0600070205080204" pitchFamily="34" charset="-128"/>
              </a:rPr>
              <a:t> – </a:t>
            </a:r>
            <a:r>
              <a:rPr lang="en-US" altLang="en-US" sz="1600" dirty="0">
                <a:ea typeface="ＭＳ Ｐゴシック" panose="020B0600070205080204" pitchFamily="34" charset="-128"/>
              </a:rPr>
              <a:t>highly scalable open-source full-text search and analytics engine</a:t>
            </a:r>
          </a:p>
          <a:p>
            <a:pPr lvl="1" eaLnBrk="1" hangingPunct="1"/>
            <a:r>
              <a:rPr lang="en-US" altLang="en-US" sz="1600" dirty="0">
                <a:ea typeface="ＭＳ Ｐゴシック" panose="020B0600070205080204" pitchFamily="34" charset="-128"/>
              </a:rPr>
              <a:t>Data node/s</a:t>
            </a:r>
          </a:p>
          <a:p>
            <a:pPr lvl="1" eaLnBrk="1" hangingPunct="1"/>
            <a:r>
              <a:rPr lang="en-US" altLang="en-US" sz="1600" dirty="0">
                <a:ea typeface="ＭＳ Ｐゴシック" panose="020B0600070205080204" pitchFamily="34" charset="-128"/>
              </a:rPr>
              <a:t>Main node/s</a:t>
            </a:r>
          </a:p>
          <a:p>
            <a:pPr lvl="1" eaLnBrk="1" hangingPunct="1"/>
            <a:r>
              <a:rPr lang="en-US" altLang="en-US" sz="1600" dirty="0">
                <a:ea typeface="ＭＳ Ｐゴシック" panose="020B0600070205080204" pitchFamily="34" charset="-128"/>
              </a:rPr>
              <a:t>Client node/s</a:t>
            </a:r>
          </a:p>
          <a:p>
            <a:pPr lvl="1" eaLnBrk="1" hangingPunct="1"/>
            <a:r>
              <a:rPr lang="en-US" altLang="en-US" sz="1600" dirty="0">
                <a:ea typeface="ＭＳ Ｐゴシック" panose="020B0600070205080204" pitchFamily="34" charset="-128"/>
              </a:rPr>
              <a:t>Crew  node/s</a:t>
            </a:r>
          </a:p>
          <a:p>
            <a:pPr eaLnBrk="1" hangingPunct="1"/>
            <a:r>
              <a:rPr lang="en-US" altLang="en-US" sz="1600" b="1" dirty="0">
                <a:ea typeface="ＭＳ Ｐゴシック" panose="020B0600070205080204" pitchFamily="34" charset="-128"/>
              </a:rPr>
              <a:t>Kibana </a:t>
            </a:r>
            <a:r>
              <a:rPr lang="en-US" altLang="en-US" sz="1600" dirty="0">
                <a:ea typeface="ＭＳ Ｐゴシック" panose="020B0600070205080204" pitchFamily="34" charset="-128"/>
              </a:rPr>
              <a:t>– opensource visualization platform</a:t>
            </a:r>
          </a:p>
          <a:p>
            <a:pPr eaLnBrk="1" hangingPunct="1"/>
            <a:r>
              <a:rPr lang="en-US" altLang="en-US" sz="1600" b="1" dirty="0">
                <a:ea typeface="ＭＳ Ｐゴシック" panose="020B0600070205080204" pitchFamily="34" charset="-128"/>
              </a:rPr>
              <a:t>Kafka – </a:t>
            </a:r>
            <a:r>
              <a:rPr lang="en-US" altLang="en-US" sz="1600" dirty="0">
                <a:ea typeface="ＭＳ Ｐゴシック" panose="020B0600070205080204" pitchFamily="34" charset="-128"/>
              </a:rPr>
              <a:t>distributed streaming platform</a:t>
            </a:r>
          </a:p>
          <a:p>
            <a:pPr eaLnBrk="1" hangingPunct="1"/>
            <a:r>
              <a:rPr lang="en-US" altLang="en-US" sz="1600" b="1" dirty="0">
                <a:ea typeface="ＭＳ Ｐゴシック" panose="020B0600070205080204" pitchFamily="34" charset="-128"/>
              </a:rPr>
              <a:t>Zookeeper – </a:t>
            </a:r>
            <a:r>
              <a:rPr lang="en-US" altLang="en-US" sz="1600" dirty="0">
                <a:ea typeface="ＭＳ Ｐゴシック" panose="020B0600070205080204" pitchFamily="34" charset="-128"/>
              </a:rPr>
              <a:t>centralized service for maintaining configuration information</a:t>
            </a:r>
            <a:endParaRPr lang="en-US" altLang="en-US" sz="1600" b="1" dirty="0">
              <a:ea typeface="ＭＳ Ｐゴシック" panose="020B0600070205080204" pitchFamily="34" charset="-128"/>
            </a:endParaRPr>
          </a:p>
        </p:txBody>
      </p:sp>
      <p:pic>
        <p:nvPicPr>
          <p:cNvPr id="10" name="Picture 2" descr="Image result for sample stamp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277" y="39334"/>
            <a:ext cx="1579407" cy="852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20867" y="825777"/>
            <a:ext cx="648226" cy="1345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srgbClr val="368DD4"/>
              </a:solidFill>
              <a:effectLst/>
              <a:uLnTx/>
              <a:uFillTx/>
              <a:latin typeface="Gotham Book" charset="0"/>
              <a:ea typeface="Gotham Book" charset="0"/>
              <a:cs typeface="Gotham Book" charset="0"/>
            </a:endParaRPr>
          </a:p>
        </p:txBody>
      </p:sp>
    </p:spTree>
    <p:extLst>
      <p:ext uri="{BB962C8B-B14F-4D97-AF65-F5344CB8AC3E}">
        <p14:creationId xmlns:p14="http://schemas.microsoft.com/office/powerpoint/2010/main" val="346998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3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30">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0">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0">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30">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3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A014C1C-5043-4C9C-9456-A9BAB5009562}"/>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cxnSp>
        <p:nvCxnSpPr>
          <p:cNvPr id="6" name="Straight Connector 5"/>
          <p:cNvCxnSpPr/>
          <p:nvPr/>
        </p:nvCxnSpPr>
        <p:spPr bwMode="auto">
          <a:xfrm>
            <a:off x="2488752" y="1033353"/>
            <a:ext cx="0" cy="5118245"/>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p:cNvCxnSpPr/>
          <p:nvPr/>
        </p:nvCxnSpPr>
        <p:spPr bwMode="auto">
          <a:xfrm>
            <a:off x="3951215" y="103335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5194048" y="1018993"/>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560416" y="160579"/>
            <a:ext cx="10972801" cy="506912"/>
          </a:xfrm>
        </p:spPr>
        <p:txBody>
          <a:bodyPr>
            <a:normAutofit fontScale="90000"/>
          </a:bodyPr>
          <a:lstStyle/>
          <a:p>
            <a:r>
              <a:rPr lang="en-US" sz="3600" b="1" dirty="0">
                <a:solidFill>
                  <a:schemeClr val="bg1"/>
                </a:solidFill>
                <a:latin typeface="Arial" panose="020B0604020202020204" pitchFamily="34" charset="0"/>
                <a:cs typeface="Arial" panose="020B0604020202020204" pitchFamily="34" charset="0"/>
              </a:rPr>
              <a:t>Machine Learning(ML) Lifecycle </a:t>
            </a:r>
            <a:r>
              <a:rPr lang="mr-IN" sz="3600" b="1" dirty="0">
                <a:solidFill>
                  <a:schemeClr val="bg1"/>
                </a:solidFill>
                <a:latin typeface="Arial" panose="020B0604020202020204" pitchFamily="34" charset="0"/>
              </a:rPr>
              <a:t>–</a:t>
            </a:r>
            <a:r>
              <a:rPr lang="en-US" sz="3600" b="1" dirty="0">
                <a:solidFill>
                  <a:schemeClr val="bg1"/>
                </a:solidFill>
                <a:latin typeface="Arial" panose="020B0604020202020204" pitchFamily="34" charset="0"/>
                <a:cs typeface="Arial" panose="020B0604020202020204" pitchFamily="34" charset="0"/>
              </a:rPr>
              <a:t> Workflow</a:t>
            </a:r>
          </a:p>
        </p:txBody>
      </p:sp>
      <p:sp>
        <p:nvSpPr>
          <p:cNvPr id="4" name="Footer Placeholder 3"/>
          <p:cNvSpPr>
            <a:spLocks noGrp="1"/>
          </p:cNvSpPr>
          <p:nvPr>
            <p:ph type="ftr" sz="quarter" idx="11"/>
          </p:nvPr>
        </p:nvSpPr>
        <p:spPr/>
        <p:txBody>
          <a:bodyPr/>
          <a:lstStyle/>
          <a:p>
            <a:pPr>
              <a:defRPr/>
            </a:pPr>
            <a:r>
              <a:rPr lang="en-US" dirty="0">
                <a:solidFill>
                  <a:srgbClr val="000000"/>
                </a:solidFill>
              </a:rPr>
              <a:t>ML Pipeline – Comcast Proprietary and Confidential</a:t>
            </a:r>
          </a:p>
        </p:txBody>
      </p:sp>
      <p:sp>
        <p:nvSpPr>
          <p:cNvPr id="5" name="Slide Number Placeholder 4"/>
          <p:cNvSpPr>
            <a:spLocks noGrp="1"/>
          </p:cNvSpPr>
          <p:nvPr>
            <p:ph type="sldNum" sz="quarter" idx="12"/>
          </p:nvPr>
        </p:nvSpPr>
        <p:spPr/>
        <p:txBody>
          <a:bodyPr/>
          <a:lstStyle/>
          <a:p>
            <a:fld id="{E73DD6C2-2E78-E144-898F-830B271C1F0E}" type="slidenum">
              <a:rPr lang="en-US" smtClean="0">
                <a:solidFill>
                  <a:srgbClr val="000000"/>
                </a:solidFill>
              </a:rPr>
              <a:pPr/>
              <a:t>37</a:t>
            </a:fld>
            <a:endParaRPr lang="en-US">
              <a:solidFill>
                <a:srgbClr val="000000"/>
              </a:solidFill>
            </a:endParaRPr>
          </a:p>
        </p:txBody>
      </p:sp>
      <p:sp>
        <p:nvSpPr>
          <p:cNvPr id="18" name="Rectangle 17"/>
          <p:cNvSpPr/>
          <p:nvPr/>
        </p:nvSpPr>
        <p:spPr bwMode="auto">
          <a:xfrm>
            <a:off x="1616399" y="2064168"/>
            <a:ext cx="779463" cy="6367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 Use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Case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pic>
        <p:nvPicPr>
          <p:cNvPr id="20" name="Picture 19"/>
          <p:cNvPicPr>
            <a:picLocks noChangeAspect="1"/>
          </p:cNvPicPr>
          <p:nvPr/>
        </p:nvPicPr>
        <p:blipFill>
          <a:blip r:embed="rId3"/>
          <a:stretch>
            <a:fillRect/>
          </a:stretch>
        </p:blipFill>
        <p:spPr>
          <a:xfrm>
            <a:off x="148251" y="1737225"/>
            <a:ext cx="1455483" cy="1236164"/>
          </a:xfrm>
          <a:prstGeom prst="rect">
            <a:avLst/>
          </a:prstGeom>
        </p:spPr>
      </p:pic>
      <p:pic>
        <p:nvPicPr>
          <p:cNvPr id="21" name="Picture 20"/>
          <p:cNvPicPr>
            <a:picLocks noChangeAspect="1"/>
          </p:cNvPicPr>
          <p:nvPr/>
        </p:nvPicPr>
        <p:blipFill>
          <a:blip r:embed="rId4"/>
          <a:stretch>
            <a:fillRect/>
          </a:stretch>
        </p:blipFill>
        <p:spPr>
          <a:xfrm>
            <a:off x="150892" y="3296502"/>
            <a:ext cx="2049546" cy="1499986"/>
          </a:xfrm>
          <a:prstGeom prst="rect">
            <a:avLst/>
          </a:prstGeom>
        </p:spPr>
      </p:pic>
      <p:pic>
        <p:nvPicPr>
          <p:cNvPr id="22" name="Picture 21"/>
          <p:cNvPicPr>
            <a:picLocks noChangeAspect="1"/>
          </p:cNvPicPr>
          <p:nvPr/>
        </p:nvPicPr>
        <p:blipFill>
          <a:blip r:embed="rId5"/>
          <a:stretch>
            <a:fillRect/>
          </a:stretch>
        </p:blipFill>
        <p:spPr>
          <a:xfrm>
            <a:off x="226331" y="5107278"/>
            <a:ext cx="1744147" cy="1172788"/>
          </a:xfrm>
          <a:prstGeom prst="rect">
            <a:avLst/>
          </a:prstGeom>
        </p:spPr>
      </p:pic>
      <p:sp>
        <p:nvSpPr>
          <p:cNvPr id="23" name="TextBox 22"/>
          <p:cNvSpPr txBox="1"/>
          <p:nvPr/>
        </p:nvSpPr>
        <p:spPr>
          <a:xfrm>
            <a:off x="389792" y="3032431"/>
            <a:ext cx="1395707" cy="276999"/>
          </a:xfrm>
          <a:prstGeom prst="rect">
            <a:avLst/>
          </a:prstGeom>
          <a:noFill/>
        </p:spPr>
        <p:txBody>
          <a:bodyPr wrap="square" rtlCol="0">
            <a:spAutoFit/>
          </a:bodyPr>
          <a:lstStyle/>
          <a:p>
            <a:r>
              <a:rPr lang="en-US" sz="1200" dirty="0"/>
              <a:t>Business User</a:t>
            </a:r>
          </a:p>
        </p:txBody>
      </p:sp>
      <p:sp>
        <p:nvSpPr>
          <p:cNvPr id="24" name="TextBox 23"/>
          <p:cNvSpPr txBox="1"/>
          <p:nvPr/>
        </p:nvSpPr>
        <p:spPr>
          <a:xfrm>
            <a:off x="429026" y="4706386"/>
            <a:ext cx="1395707" cy="276999"/>
          </a:xfrm>
          <a:prstGeom prst="rect">
            <a:avLst/>
          </a:prstGeom>
          <a:noFill/>
        </p:spPr>
        <p:txBody>
          <a:bodyPr wrap="square" rtlCol="0">
            <a:spAutoFit/>
          </a:bodyPr>
          <a:lstStyle/>
          <a:p>
            <a:r>
              <a:rPr lang="en-US" sz="1200" dirty="0"/>
              <a:t>Data Scientist</a:t>
            </a:r>
          </a:p>
        </p:txBody>
      </p:sp>
      <p:sp>
        <p:nvSpPr>
          <p:cNvPr id="25" name="TextBox 24"/>
          <p:cNvSpPr txBox="1"/>
          <p:nvPr/>
        </p:nvSpPr>
        <p:spPr>
          <a:xfrm>
            <a:off x="480834" y="6292317"/>
            <a:ext cx="1395707" cy="276999"/>
          </a:xfrm>
          <a:prstGeom prst="rect">
            <a:avLst/>
          </a:prstGeom>
          <a:noFill/>
        </p:spPr>
        <p:txBody>
          <a:bodyPr wrap="square" rtlCol="0">
            <a:spAutoFit/>
          </a:bodyPr>
          <a:lstStyle/>
          <a:p>
            <a:r>
              <a:rPr lang="en-US" sz="1200" dirty="0">
                <a:solidFill>
                  <a:schemeClr val="bg1"/>
                </a:solidFill>
              </a:rPr>
              <a:t>ML Operations</a:t>
            </a:r>
          </a:p>
        </p:txBody>
      </p:sp>
      <p:sp>
        <p:nvSpPr>
          <p:cNvPr id="27" name="Rectangle 26"/>
          <p:cNvSpPr/>
          <p:nvPr/>
        </p:nvSpPr>
        <p:spPr bwMode="auto">
          <a:xfrm>
            <a:off x="2523715" y="3573235"/>
            <a:ext cx="1081127" cy="7793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Identify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Types &amp; Explore Features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28" name="Bent Arrow 27"/>
          <p:cNvSpPr/>
          <p:nvPr/>
        </p:nvSpPr>
        <p:spPr bwMode="auto">
          <a:xfrm rot="5400000">
            <a:off x="2114082" y="2480166"/>
            <a:ext cx="1361900" cy="772931"/>
          </a:xfrm>
          <a:prstGeom prst="bentArrow">
            <a:avLst>
              <a:gd name="adj1" fmla="val 25000"/>
              <a:gd name="adj2" fmla="val 27074"/>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p:cNvSpPr/>
          <p:nvPr/>
        </p:nvSpPr>
        <p:spPr bwMode="auto">
          <a:xfrm>
            <a:off x="2523482" y="5349023"/>
            <a:ext cx="1169377"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and publish new features </a:t>
            </a:r>
          </a:p>
        </p:txBody>
      </p:sp>
      <p:sp>
        <p:nvSpPr>
          <p:cNvPr id="31" name="Down Arrow 30"/>
          <p:cNvSpPr/>
          <p:nvPr/>
        </p:nvSpPr>
        <p:spPr bwMode="auto">
          <a:xfrm>
            <a:off x="2858962" y="4378190"/>
            <a:ext cx="326922" cy="960717"/>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2" name="Rectangle 31"/>
          <p:cNvSpPr/>
          <p:nvPr/>
        </p:nvSpPr>
        <p:spPr bwMode="auto">
          <a:xfrm>
            <a:off x="4268739" y="3581977"/>
            <a:ext cx="849880" cy="81003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Create &amp; Validate Models</a:t>
            </a:r>
          </a:p>
        </p:txBody>
      </p:sp>
      <p:sp>
        <p:nvSpPr>
          <p:cNvPr id="33" name="Bent Arrow 32"/>
          <p:cNvSpPr/>
          <p:nvPr/>
        </p:nvSpPr>
        <p:spPr bwMode="auto">
          <a:xfrm rot="16200000" flipV="1">
            <a:off x="3644393" y="4472734"/>
            <a:ext cx="1283520" cy="1127648"/>
          </a:xfrm>
          <a:prstGeom prst="bentArrow">
            <a:avLst>
              <a:gd name="adj1" fmla="val 12127"/>
              <a:gd name="adj2" fmla="val 17233"/>
              <a:gd name="adj3" fmla="val 24029"/>
              <a:gd name="adj4" fmla="val 3889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35" name="Left Arrow 34"/>
          <p:cNvSpPr/>
          <p:nvPr/>
        </p:nvSpPr>
        <p:spPr bwMode="auto">
          <a:xfrm>
            <a:off x="3579186" y="3851688"/>
            <a:ext cx="691807" cy="362930"/>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6" name="Rectangle 35"/>
          <p:cNvSpPr/>
          <p:nvPr/>
        </p:nvSpPr>
        <p:spPr bwMode="auto">
          <a:xfrm>
            <a:off x="6398811" y="2164080"/>
            <a:ext cx="836531"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Selection</a:t>
            </a:r>
          </a:p>
        </p:txBody>
      </p:sp>
      <p:sp>
        <p:nvSpPr>
          <p:cNvPr id="40" name="Rectangle 39"/>
          <p:cNvSpPr/>
          <p:nvPr/>
        </p:nvSpPr>
        <p:spPr bwMode="auto">
          <a:xfrm>
            <a:off x="10791707" y="2187845"/>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Go Live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with Selected Models</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1" name="Bent Arrow 40"/>
          <p:cNvSpPr/>
          <p:nvPr/>
        </p:nvSpPr>
        <p:spPr bwMode="auto">
          <a:xfrm rot="16200000" flipV="1">
            <a:off x="8171943" y="4009346"/>
            <a:ext cx="3027332" cy="769717"/>
          </a:xfrm>
          <a:prstGeom prst="bentArrow">
            <a:avLst>
              <a:gd name="adj1" fmla="val 19764"/>
              <a:gd name="adj2" fmla="val 21861"/>
              <a:gd name="adj3" fmla="val 25000"/>
              <a:gd name="adj4" fmla="val 4375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43" name="Rectangle 42"/>
          <p:cNvSpPr/>
          <p:nvPr/>
        </p:nvSpPr>
        <p:spPr bwMode="auto">
          <a:xfrm>
            <a:off x="7414945" y="4994281"/>
            <a:ext cx="1885806" cy="120862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dirty="0">
                <a:solidFill>
                  <a:schemeClr val="bg1"/>
                </a:solidFill>
                <a:latin typeface="Arial" charset="0"/>
                <a:ea typeface="ＭＳ Ｐゴシック" charset="0"/>
                <a:cs typeface="ＭＳ Ｐゴシック" charset="0"/>
              </a:rPr>
              <a:t>Define Online Feature Assembly</a:t>
            </a:r>
          </a:p>
          <a:p>
            <a:pPr marL="171450" marR="0" indent="-171450" defTabSz="914400" rtl="0" eaLnBrk="0" fontAlgn="base" latinLnBrk="0" hangingPunct="0">
              <a:lnSpc>
                <a:spcPct val="100000"/>
              </a:lnSpc>
              <a:spcBef>
                <a:spcPct val="0"/>
              </a:spcBef>
              <a:spcAft>
                <a:spcPct val="0"/>
              </a:spcAft>
              <a:buClrTx/>
              <a:buSzTx/>
              <a:buFont typeface="Arial"/>
              <a:buChar char="•"/>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Define</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pipeline to collect outcomes</a:t>
            </a:r>
          </a:p>
          <a:p>
            <a:pPr marL="171450" marR="0" indent="-171450" defTabSz="914400" rtl="0" eaLnBrk="0" fontAlgn="base" latinLnBrk="0" hangingPunct="0">
              <a:lnSpc>
                <a:spcPct val="100000"/>
              </a:lnSpc>
              <a:spcBef>
                <a:spcPct val="0"/>
              </a:spcBef>
              <a:spcAft>
                <a:spcPct val="0"/>
              </a:spcAft>
              <a:buClrTx/>
              <a:buSzTx/>
              <a:buFont typeface="Arial"/>
              <a:buChar char="•"/>
              <a:tabLst/>
            </a:pPr>
            <a:r>
              <a:rPr lang="en-US" sz="1200" baseline="0" dirty="0">
                <a:solidFill>
                  <a:schemeClr val="bg1"/>
                </a:solidFill>
                <a:latin typeface="Arial" charset="0"/>
                <a:ea typeface="ＭＳ Ｐゴシック" charset="0"/>
                <a:cs typeface="ＭＳ Ｐゴシック" charset="0"/>
              </a:rPr>
              <a:t>Model</a:t>
            </a:r>
            <a:r>
              <a:rPr lang="en-US" sz="1200" dirty="0">
                <a:solidFill>
                  <a:schemeClr val="bg1"/>
                </a:solidFill>
                <a:latin typeface="Arial" charset="0"/>
                <a:ea typeface="ＭＳ Ｐゴシック" charset="0"/>
                <a:cs typeface="ＭＳ Ｐゴシック" charset="0"/>
              </a:rPr>
              <a:t> Deployment and Monitoring </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49" name="Rectangle 48"/>
          <p:cNvSpPr/>
          <p:nvPr/>
        </p:nvSpPr>
        <p:spPr bwMode="auto">
          <a:xfrm>
            <a:off x="5234077" y="2144629"/>
            <a:ext cx="756889"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Model Review</a:t>
            </a:r>
          </a:p>
        </p:txBody>
      </p:sp>
      <p:sp>
        <p:nvSpPr>
          <p:cNvPr id="51" name="Bent Arrow 50"/>
          <p:cNvSpPr/>
          <p:nvPr/>
        </p:nvSpPr>
        <p:spPr bwMode="auto">
          <a:xfrm>
            <a:off x="4473304" y="2316170"/>
            <a:ext cx="704015" cy="1243330"/>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4" name="Bent Arrow 53"/>
          <p:cNvSpPr/>
          <p:nvPr/>
        </p:nvSpPr>
        <p:spPr bwMode="auto">
          <a:xfrm flipH="1" flipV="1">
            <a:off x="5101289" y="2780429"/>
            <a:ext cx="616124" cy="1420954"/>
          </a:xfrm>
          <a:prstGeom prst="ben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55" name="TextBox 54"/>
          <p:cNvSpPr txBox="1"/>
          <p:nvPr/>
        </p:nvSpPr>
        <p:spPr>
          <a:xfrm>
            <a:off x="4703322" y="3109634"/>
            <a:ext cx="792590" cy="307777"/>
          </a:xfrm>
          <a:prstGeom prst="rect">
            <a:avLst/>
          </a:prstGeom>
          <a:noFill/>
        </p:spPr>
        <p:txBody>
          <a:bodyPr wrap="square" rtlCol="0">
            <a:spAutoFit/>
          </a:bodyPr>
          <a:lstStyle/>
          <a:p>
            <a:pPr algn="ctr"/>
            <a:r>
              <a:rPr lang="en-US" sz="1400" b="1" dirty="0">
                <a:solidFill>
                  <a:schemeClr val="bg1"/>
                </a:solidFill>
              </a:rPr>
              <a:t>Iterate</a:t>
            </a:r>
          </a:p>
        </p:txBody>
      </p:sp>
      <p:sp>
        <p:nvSpPr>
          <p:cNvPr id="57" name="Rectangle 56"/>
          <p:cNvSpPr/>
          <p:nvPr/>
        </p:nvSpPr>
        <p:spPr bwMode="auto">
          <a:xfrm>
            <a:off x="9426253" y="2172261"/>
            <a:ext cx="1083855" cy="67753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Evaluate Live Model</a:t>
            </a:r>
            <a:r>
              <a:rPr kumimoji="0" lang="en-US" sz="1200" b="0" i="0" u="none" strike="noStrike" cap="none" normalizeH="0" dirty="0">
                <a:ln>
                  <a:noFill/>
                </a:ln>
                <a:solidFill>
                  <a:schemeClr val="bg1"/>
                </a:solidFill>
                <a:effectLst/>
                <a:latin typeface="Arial" charset="0"/>
                <a:ea typeface="ＭＳ Ｐゴシック" charset="0"/>
                <a:cs typeface="ＭＳ Ｐゴシック" charset="0"/>
              </a:rPr>
              <a:t> Performance</a:t>
            </a:r>
            <a:endPar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endParaRPr>
          </a:p>
        </p:txBody>
      </p:sp>
      <p:sp>
        <p:nvSpPr>
          <p:cNvPr id="59" name="Left Arrow 58"/>
          <p:cNvSpPr/>
          <p:nvPr/>
        </p:nvSpPr>
        <p:spPr bwMode="auto">
          <a:xfrm flipH="1">
            <a:off x="10521056" y="2347171"/>
            <a:ext cx="267811" cy="331200"/>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8" name="TextBox 7"/>
          <p:cNvSpPr txBox="1"/>
          <p:nvPr/>
        </p:nvSpPr>
        <p:spPr>
          <a:xfrm>
            <a:off x="949318" y="1123147"/>
            <a:ext cx="1488119" cy="276999"/>
          </a:xfrm>
          <a:prstGeom prst="rect">
            <a:avLst/>
          </a:prstGeom>
          <a:noFill/>
        </p:spPr>
        <p:txBody>
          <a:bodyPr wrap="square" rtlCol="0">
            <a:spAutoFit/>
          </a:bodyPr>
          <a:lstStyle/>
          <a:p>
            <a:r>
              <a:rPr lang="en-US" sz="1200" b="1" dirty="0">
                <a:solidFill>
                  <a:schemeClr val="bg1"/>
                </a:solidFill>
              </a:rPr>
              <a:t>Inception</a:t>
            </a:r>
          </a:p>
        </p:txBody>
      </p:sp>
      <p:sp>
        <p:nvSpPr>
          <p:cNvPr id="50" name="TextBox 49"/>
          <p:cNvSpPr txBox="1"/>
          <p:nvPr/>
        </p:nvSpPr>
        <p:spPr>
          <a:xfrm>
            <a:off x="2435895" y="1121615"/>
            <a:ext cx="1488119"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Exploration</a:t>
            </a:r>
          </a:p>
        </p:txBody>
      </p:sp>
      <p:sp>
        <p:nvSpPr>
          <p:cNvPr id="52" name="Down Arrow 51"/>
          <p:cNvSpPr/>
          <p:nvPr/>
        </p:nvSpPr>
        <p:spPr bwMode="auto">
          <a:xfrm rot="16200000">
            <a:off x="6036625" y="2254314"/>
            <a:ext cx="353583" cy="4531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sp>
        <p:nvSpPr>
          <p:cNvPr id="60" name="TextBox 59"/>
          <p:cNvSpPr txBox="1"/>
          <p:nvPr/>
        </p:nvSpPr>
        <p:spPr>
          <a:xfrm>
            <a:off x="4012272" y="1120083"/>
            <a:ext cx="114592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r>
              <a:rPr lang="en-US" b="1" dirty="0">
                <a:solidFill>
                  <a:schemeClr val="bg1"/>
                </a:solidFill>
              </a:rPr>
              <a:t>Model Development</a:t>
            </a:r>
          </a:p>
        </p:txBody>
      </p:sp>
      <p:cxnSp>
        <p:nvCxnSpPr>
          <p:cNvPr id="61" name="Straight Connector 60"/>
          <p:cNvCxnSpPr/>
          <p:nvPr/>
        </p:nvCxnSpPr>
        <p:spPr bwMode="auto">
          <a:xfrm>
            <a:off x="7283569" y="1068771"/>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3" name="TextBox 62"/>
          <p:cNvSpPr txBox="1"/>
          <p:nvPr/>
        </p:nvSpPr>
        <p:spPr>
          <a:xfrm>
            <a:off x="5315119" y="1104399"/>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Candidate Model Selection</a:t>
            </a:r>
          </a:p>
        </p:txBody>
      </p:sp>
      <p:sp>
        <p:nvSpPr>
          <p:cNvPr id="64" name="Bent Arrow 63"/>
          <p:cNvSpPr/>
          <p:nvPr/>
        </p:nvSpPr>
        <p:spPr bwMode="auto">
          <a:xfrm flipV="1">
            <a:off x="6786340" y="2843034"/>
            <a:ext cx="615774" cy="2872422"/>
          </a:xfrm>
          <a:prstGeom prst="ben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a typeface="ＭＳ Ｐゴシック" charset="0"/>
              <a:cs typeface="ＭＳ Ｐゴシック" charset="0"/>
            </a:endParaRPr>
          </a:p>
        </p:txBody>
      </p:sp>
      <p:cxnSp>
        <p:nvCxnSpPr>
          <p:cNvPr id="65" name="Straight Connector 64"/>
          <p:cNvCxnSpPr/>
          <p:nvPr/>
        </p:nvCxnSpPr>
        <p:spPr bwMode="auto">
          <a:xfrm>
            <a:off x="9385919" y="1092894"/>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TextBox 65"/>
          <p:cNvSpPr txBox="1"/>
          <p:nvPr/>
        </p:nvSpPr>
        <p:spPr>
          <a:xfrm>
            <a:off x="7421599" y="1118940"/>
            <a:ext cx="1723664"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Operationalization</a:t>
            </a:r>
          </a:p>
        </p:txBody>
      </p:sp>
      <p:cxnSp>
        <p:nvCxnSpPr>
          <p:cNvPr id="67" name="Straight Connector 66"/>
          <p:cNvCxnSpPr/>
          <p:nvPr/>
        </p:nvCxnSpPr>
        <p:spPr bwMode="auto">
          <a:xfrm>
            <a:off x="10564609" y="1078535"/>
            <a:ext cx="11285" cy="5206507"/>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9" name="TextBox 68"/>
          <p:cNvSpPr txBox="1"/>
          <p:nvPr/>
        </p:nvSpPr>
        <p:spPr>
          <a:xfrm>
            <a:off x="9413498" y="1090271"/>
            <a:ext cx="1162291" cy="461665"/>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Model Evaluation</a:t>
            </a:r>
          </a:p>
        </p:txBody>
      </p:sp>
      <p:sp>
        <p:nvSpPr>
          <p:cNvPr id="70" name="TextBox 69"/>
          <p:cNvSpPr txBox="1"/>
          <p:nvPr/>
        </p:nvSpPr>
        <p:spPr>
          <a:xfrm>
            <a:off x="10616969" y="1097153"/>
            <a:ext cx="1162291" cy="276999"/>
          </a:xfrm>
          <a:prstGeom prst="rect">
            <a:avLst/>
          </a:prstGeom>
          <a:noFill/>
        </p:spPr>
        <p:txBody>
          <a:bodyPr wrap="square" rtlCol="0">
            <a:spAutoFit/>
          </a:bodyPr>
          <a:lstStyle>
            <a:defPPr>
              <a:defRPr lang="en-US"/>
            </a:defPPr>
            <a:lvl1pPr>
              <a:defRPr sz="1200">
                <a:solidFill>
                  <a:schemeClr val="tx2">
                    <a:lumMod val="60000"/>
                    <a:lumOff val="40000"/>
                  </a:schemeClr>
                </a:solidFill>
              </a:defRPr>
            </a:lvl1pPr>
          </a:lstStyle>
          <a:p>
            <a:pPr algn="ctr"/>
            <a:r>
              <a:rPr lang="en-US" b="1" dirty="0">
                <a:solidFill>
                  <a:schemeClr val="bg1"/>
                </a:solidFill>
              </a:rPr>
              <a:t>Go Live Phase</a:t>
            </a:r>
          </a:p>
        </p:txBody>
      </p:sp>
      <p:sp>
        <p:nvSpPr>
          <p:cNvPr id="71" name="Rectangle 70"/>
          <p:cNvSpPr/>
          <p:nvPr/>
        </p:nvSpPr>
        <p:spPr bwMode="auto">
          <a:xfrm>
            <a:off x="10841479" y="3982189"/>
            <a:ext cx="1169377" cy="62500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Arial" charset="0"/>
                <a:ea typeface="ＭＳ Ｐゴシック" charset="0"/>
                <a:cs typeface="ＭＳ Ｐゴシック" charset="0"/>
              </a:rPr>
              <a:t>Monitor Live Models</a:t>
            </a:r>
          </a:p>
        </p:txBody>
      </p:sp>
      <p:sp>
        <p:nvSpPr>
          <p:cNvPr id="73" name="Left Arrow 72"/>
          <p:cNvSpPr/>
          <p:nvPr/>
        </p:nvSpPr>
        <p:spPr bwMode="auto">
          <a:xfrm>
            <a:off x="5091420" y="4150479"/>
            <a:ext cx="5748764" cy="306331"/>
          </a:xfrm>
          <a:prstGeom prst="lef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400" dirty="0">
                <a:solidFill>
                  <a:srgbClr val="000000"/>
                </a:solidFill>
                <a:latin typeface="Arial" charset="0"/>
                <a:ea typeface="ＭＳ Ｐゴシック" charset="0"/>
                <a:cs typeface="ＭＳ Ｐゴシック" charset="0"/>
              </a:rPr>
              <a:t>                                                 </a:t>
            </a:r>
          </a:p>
        </p:txBody>
      </p:sp>
      <p:sp>
        <p:nvSpPr>
          <p:cNvPr id="74" name="Left Arrow 73"/>
          <p:cNvSpPr/>
          <p:nvPr/>
        </p:nvSpPr>
        <p:spPr bwMode="auto">
          <a:xfrm rot="5400000" flipH="1">
            <a:off x="10935529" y="3204721"/>
            <a:ext cx="1112028" cy="34965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 name="TextBox 2"/>
          <p:cNvSpPr txBox="1"/>
          <p:nvPr/>
        </p:nvSpPr>
        <p:spPr>
          <a:xfrm>
            <a:off x="6995791" y="4178344"/>
            <a:ext cx="1653042" cy="246221"/>
          </a:xfrm>
          <a:prstGeom prst="rect">
            <a:avLst/>
          </a:prstGeom>
          <a:noFill/>
        </p:spPr>
        <p:txBody>
          <a:bodyPr wrap="none" rtlCol="0">
            <a:spAutoFit/>
          </a:bodyPr>
          <a:lstStyle/>
          <a:p>
            <a:r>
              <a:rPr lang="en-US" sz="1000" dirty="0">
                <a:latin typeface="Arial" charset="0"/>
                <a:ea typeface="ＭＳ Ｐゴシック" charset="0"/>
                <a:cs typeface="ＭＳ Ｐゴシック" charset="0"/>
              </a:rPr>
              <a:t>Collect new data &amp; retrain</a:t>
            </a:r>
            <a:endParaRPr lang="en-US" sz="1000" dirty="0"/>
          </a:p>
        </p:txBody>
      </p:sp>
      <p:sp>
        <p:nvSpPr>
          <p:cNvPr id="53" name="TextBox 52"/>
          <p:cNvSpPr txBox="1"/>
          <p:nvPr/>
        </p:nvSpPr>
        <p:spPr>
          <a:xfrm>
            <a:off x="3622588" y="4630624"/>
            <a:ext cx="635324" cy="246221"/>
          </a:xfrm>
          <a:prstGeom prst="rect">
            <a:avLst/>
          </a:prstGeom>
          <a:noFill/>
        </p:spPr>
        <p:txBody>
          <a:bodyPr wrap="square" rtlCol="0">
            <a:spAutoFit/>
          </a:bodyPr>
          <a:lstStyle/>
          <a:p>
            <a:r>
              <a:rPr lang="en-US" sz="1000" dirty="0">
                <a:solidFill>
                  <a:schemeClr val="bg1"/>
                </a:solidFill>
              </a:rPr>
              <a:t>Iterate</a:t>
            </a:r>
          </a:p>
        </p:txBody>
      </p:sp>
    </p:spTree>
    <p:extLst>
      <p:ext uri="{BB962C8B-B14F-4D97-AF65-F5344CB8AC3E}">
        <p14:creationId xmlns:p14="http://schemas.microsoft.com/office/powerpoint/2010/main" val="1983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250"/>
                                        <p:tgtEl>
                                          <p:spTgt spid="2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250"/>
                                        <p:tgtEl>
                                          <p:spTgt spid="31"/>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down)">
                                      <p:cBhvr>
                                        <p:cTn id="30" dur="250"/>
                                        <p:tgtEl>
                                          <p:spTgt spid="33"/>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250"/>
                                        <p:tgtEl>
                                          <p:spTgt spid="51"/>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5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250"/>
                                        <p:tgtEl>
                                          <p:spTgt spid="54"/>
                                        </p:tgtEl>
                                      </p:cBhvr>
                                    </p:animEffect>
                                  </p:childTnLst>
                                </p:cTn>
                              </p:par>
                            </p:childTnLst>
                          </p:cTn>
                        </p:par>
                        <p:par>
                          <p:cTn id="49" fill="hold">
                            <p:stCondLst>
                              <p:cond delay="250"/>
                            </p:stCondLst>
                            <p:childTnLst>
                              <p:par>
                                <p:cTn id="50" presetID="1" presetClass="entr" presetSubtype="0"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22" presetClass="entr" presetSubtype="8"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250"/>
                                        <p:tgtEl>
                                          <p:spTgt spid="5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up)">
                                      <p:cBhvr>
                                        <p:cTn id="60" dur="250"/>
                                        <p:tgtEl>
                                          <p:spTgt spid="6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25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250"/>
                                        <p:tgtEl>
                                          <p:spTgt spid="41"/>
                                        </p:tgtEl>
                                      </p:cBhvr>
                                    </p:animEffect>
                                  </p:childTnLst>
                                </p:cTn>
                              </p:par>
                            </p:childTnLst>
                          </p:cTn>
                        </p:par>
                        <p:par>
                          <p:cTn id="69" fill="hold">
                            <p:stCondLst>
                              <p:cond delay="25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25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250"/>
                                        <p:tgtEl>
                                          <p:spTgt spid="59"/>
                                        </p:tgtEl>
                                      </p:cBhvr>
                                    </p:animEffect>
                                  </p:childTnLst>
                                </p:cTn>
                              </p:par>
                            </p:childTnLst>
                          </p:cTn>
                        </p:par>
                        <p:par>
                          <p:cTn id="78" fill="hold">
                            <p:stCondLst>
                              <p:cond delay="250"/>
                            </p:stCondLst>
                            <p:childTnLst>
                              <p:par>
                                <p:cTn id="79" presetID="10" presetClass="entr" presetSubtype="0"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25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up)">
                                      <p:cBhvr>
                                        <p:cTn id="86" dur="250"/>
                                        <p:tgtEl>
                                          <p:spTgt spid="74"/>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fade">
                                      <p:cBhvr>
                                        <p:cTn id="90" dur="250"/>
                                        <p:tgtEl>
                                          <p:spTgt spid="7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right)">
                                      <p:cBhvr>
                                        <p:cTn id="95" dur="250"/>
                                        <p:tgtEl>
                                          <p:spTgt spid="73"/>
                                        </p:tgtEl>
                                      </p:cBhvr>
                                    </p:animEffect>
                                  </p:childTnLst>
                                </p:cTn>
                              </p:par>
                            </p:childTnLst>
                          </p:cTn>
                        </p:par>
                        <p:par>
                          <p:cTn id="96" fill="hold">
                            <p:stCondLst>
                              <p:cond delay="250"/>
                            </p:stCondLst>
                            <p:childTnLst>
                              <p:par>
                                <p:cTn id="97" presetID="1" presetClass="entr" presetSubtype="0" fill="hold" grpId="0" nodeType="after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right)">
                                      <p:cBhvr>
                                        <p:cTn id="103" dur="250"/>
                                        <p:tgtEl>
                                          <p:spTgt spid="3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8" grpId="0" animBg="1"/>
      <p:bldP spid="29" grpId="0" animBg="1"/>
      <p:bldP spid="31" grpId="0" animBg="1"/>
      <p:bldP spid="32" grpId="0" animBg="1"/>
      <p:bldP spid="33" grpId="0" animBg="1"/>
      <p:bldP spid="35" grpId="0" animBg="1"/>
      <p:bldP spid="36" grpId="0" animBg="1"/>
      <p:bldP spid="40" grpId="0" animBg="1"/>
      <p:bldP spid="41" grpId="0" animBg="1"/>
      <p:bldP spid="43" grpId="0" animBg="1"/>
      <p:bldP spid="49" grpId="0" animBg="1"/>
      <p:bldP spid="51" grpId="0" animBg="1"/>
      <p:bldP spid="54" grpId="0" animBg="1"/>
      <p:bldP spid="55" grpId="0"/>
      <p:bldP spid="57" grpId="0" animBg="1"/>
      <p:bldP spid="59" grpId="0" animBg="1"/>
      <p:bldP spid="52" grpId="0" animBg="1"/>
      <p:bldP spid="64" grpId="0" animBg="1"/>
      <p:bldP spid="71" grpId="0" animBg="1"/>
      <p:bldP spid="73" grpId="0" animBg="1"/>
      <p:bldP spid="74" grpId="0" animBg="1"/>
      <p:bldP spid="3"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FA049B-2923-47FA-BCD9-E8B4E072E279}"/>
              </a:ext>
            </a:extLst>
          </p:cNvPr>
          <p:cNvSpPr/>
          <p:nvPr/>
        </p:nvSpPr>
        <p:spPr>
          <a:xfrm>
            <a:off x="0" y="0"/>
            <a:ext cx="12192000" cy="6858000"/>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pic>
        <p:nvPicPr>
          <p:cNvPr id="2" name="Picture 1"/>
          <p:cNvPicPr>
            <a:picLocks noChangeAspect="1"/>
          </p:cNvPicPr>
          <p:nvPr/>
        </p:nvPicPr>
        <p:blipFill>
          <a:blip r:embed="rId2"/>
          <a:stretch>
            <a:fillRect/>
          </a:stretch>
        </p:blipFill>
        <p:spPr>
          <a:xfrm>
            <a:off x="2047875" y="638175"/>
            <a:ext cx="8096250" cy="5581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2876204" y="1238597"/>
            <a:ext cx="5827221" cy="31172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76203" y="4355868"/>
            <a:ext cx="5827221" cy="6317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76202" y="5173286"/>
            <a:ext cx="5827221" cy="6317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cxnSpLocks/>
          </p:cNvCxnSpPr>
          <p:nvPr/>
        </p:nvCxnSpPr>
        <p:spPr>
          <a:xfrm flipH="1">
            <a:off x="8032376" y="4355868"/>
            <a:ext cx="1299883" cy="431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51148" y="4149529"/>
            <a:ext cx="1613327" cy="369332"/>
          </a:xfrm>
          <a:prstGeom prst="rect">
            <a:avLst/>
          </a:prstGeom>
          <a:noFill/>
        </p:spPr>
        <p:txBody>
          <a:bodyPr wrap="square" rtlCol="0">
            <a:spAutoFit/>
          </a:bodyPr>
          <a:lstStyle/>
          <a:p>
            <a:r>
              <a:rPr lang="en-US">
                <a:solidFill>
                  <a:srgbClr val="FF0000"/>
                </a:solidFill>
              </a:rPr>
              <a:t>ONE LINE ONLY</a:t>
            </a:r>
          </a:p>
        </p:txBody>
      </p:sp>
      <p:sp>
        <p:nvSpPr>
          <p:cNvPr id="12" name="Rectangle 11"/>
          <p:cNvSpPr/>
          <p:nvPr/>
        </p:nvSpPr>
        <p:spPr>
          <a:xfrm>
            <a:off x="2205155" y="938385"/>
            <a:ext cx="671047"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05153" y="638174"/>
            <a:ext cx="671047"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14538" y="938384"/>
            <a:ext cx="520333"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24436" y="938384"/>
            <a:ext cx="3255658"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04765" y="938383"/>
            <a:ext cx="2493659" cy="300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2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1" grpId="0"/>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Tell them what you are going to tell them</a:t>
            </a:r>
          </a:p>
        </p:txBody>
      </p:sp>
    </p:spTree>
    <p:extLst>
      <p:ext uri="{BB962C8B-B14F-4D97-AF65-F5344CB8AC3E}">
        <p14:creationId xmlns:p14="http://schemas.microsoft.com/office/powerpoint/2010/main" val="95911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Table of content</a:t>
            </a:r>
          </a:p>
        </p:txBody>
      </p:sp>
      <p:sp>
        <p:nvSpPr>
          <p:cNvPr id="3" name="Content Placeholder 2"/>
          <p:cNvSpPr>
            <a:spLocks noGrp="1"/>
          </p:cNvSpPr>
          <p:nvPr>
            <p:ph sz="quarter" idx="10"/>
          </p:nvPr>
        </p:nvSpPr>
        <p:spPr>
          <a:xfrm>
            <a:off x="2639480" y="1209642"/>
            <a:ext cx="9163637" cy="4632017"/>
          </a:xfrm>
        </p:spPr>
        <p:txBody>
          <a:bodyPr lIns="0" tIns="0" rIns="0" bIns="0" anchor="t"/>
          <a:lstStyle/>
          <a:p>
            <a:pPr lvl="0">
              <a:lnSpc>
                <a:spcPct val="100000"/>
              </a:lnSpc>
            </a:pPr>
            <a:r>
              <a:rPr lang="en-US" sz="2400" dirty="0">
                <a:latin typeface="Gotham"/>
              </a:rPr>
              <a:t>In today’s workshop, we will cover</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The Essentials: Speaker Bio, Headshot, Title, Abstract</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Effective Use of Your Title Slide / Importance of Branding</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Tips for Speaking Virtually</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The BFQs</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Breaking Down the MONOLITH (slides, not microservices)</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Making the Eyechart 20/20</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Explaining Code in a Presentation</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Getting Approval From Your Company</a:t>
            </a:r>
          </a:p>
          <a:p>
            <a:pPr marL="228600" indent="-228600">
              <a:lnSpc>
                <a:spcPct val="100000"/>
              </a:lnSpc>
              <a:spcBef>
                <a:spcPts val="1200"/>
              </a:spcBef>
              <a:buClr>
                <a:schemeClr val="accent2"/>
              </a:buClr>
              <a:buFont typeface="Arial"/>
              <a:buChar char="•"/>
            </a:pPr>
            <a:r>
              <a:rPr lang="en-US" sz="2000" b="0" kern="1200" cap="none" dirty="0">
                <a:solidFill>
                  <a:schemeClr val="bg1"/>
                </a:solidFill>
                <a:latin typeface="Gotham Light"/>
                <a:ea typeface="Gotham Light" charset="0"/>
                <a:cs typeface="Gotham Light" charset="0"/>
              </a:rPr>
              <a:t>Call for Presentations</a:t>
            </a:r>
            <a:endParaRPr lang="en-US" sz="2400" b="0" kern="1200" cap="none" dirty="0">
              <a:solidFill>
                <a:schemeClr val="bg1"/>
              </a:solidFill>
              <a:latin typeface="Gotham Light" charset="0"/>
              <a:ea typeface="Gotham Light" charset="0"/>
              <a:cs typeface="Gotham Light" charset="0"/>
            </a:endParaRPr>
          </a:p>
        </p:txBody>
      </p:sp>
      <p:sp>
        <p:nvSpPr>
          <p:cNvPr id="4" name="Text Placeholder 3"/>
          <p:cNvSpPr>
            <a:spLocks noGrp="1"/>
          </p:cNvSpPr>
          <p:nvPr>
            <p:ph type="body" sz="quarter" idx="17"/>
          </p:nvPr>
        </p:nvSpPr>
        <p:spPr/>
        <p:txBody>
          <a:bodyPr/>
          <a:lstStyle/>
          <a:p>
            <a:pPr algn="ctr"/>
            <a:r>
              <a:rPr lang="en-US"/>
              <a:t>What we’re doing</a:t>
            </a:r>
          </a:p>
        </p:txBody>
      </p:sp>
    </p:spTree>
    <p:extLst>
      <p:ext uri="{BB962C8B-B14F-4D97-AF65-F5344CB8AC3E}">
        <p14:creationId xmlns:p14="http://schemas.microsoft.com/office/powerpoint/2010/main" val="149608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Tell them</a:t>
            </a:r>
          </a:p>
        </p:txBody>
      </p:sp>
    </p:spTree>
    <p:extLst>
      <p:ext uri="{BB962C8B-B14F-4D97-AF65-F5344CB8AC3E}">
        <p14:creationId xmlns:p14="http://schemas.microsoft.com/office/powerpoint/2010/main" val="2157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1200"/>
              </a:spcBef>
              <a:buClr>
                <a:schemeClr val="accent2"/>
              </a:buClr>
            </a:pPr>
            <a:r>
              <a:rPr lang="en-US" sz="3600" cap="none" dirty="0"/>
              <a:t>THE ESSENTIALS: SPEAKER BIO, HEADSHOT, TITLE, ABSTRACT</a:t>
            </a:r>
          </a:p>
        </p:txBody>
      </p:sp>
    </p:spTree>
    <p:extLst>
      <p:ext uri="{BB962C8B-B14F-4D97-AF65-F5344CB8AC3E}">
        <p14:creationId xmlns:p14="http://schemas.microsoft.com/office/powerpoint/2010/main" val="13872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7"/>
          <p:cNvSpPr>
            <a:spLocks noGrp="1"/>
          </p:cNvSpPr>
          <p:nvPr>
            <p:ph type="title"/>
          </p:nvPr>
        </p:nvSpPr>
        <p:spPr/>
        <p:txBody>
          <a:bodyPr/>
          <a:lstStyle/>
          <a:p>
            <a:r>
              <a:rPr lang="en-US"/>
              <a:t>The essentials</a:t>
            </a:r>
          </a:p>
        </p:txBody>
      </p:sp>
      <p:sp>
        <p:nvSpPr>
          <p:cNvPr id="16" name="Content Placeholder 13"/>
          <p:cNvSpPr>
            <a:spLocks noGrp="1"/>
          </p:cNvSpPr>
          <p:nvPr>
            <p:ph sz="quarter" idx="10"/>
          </p:nvPr>
        </p:nvSpPr>
        <p:spPr>
          <a:xfrm>
            <a:off x="3926928" y="1351082"/>
            <a:ext cx="7960266" cy="3688335"/>
          </a:xfrm>
        </p:spPr>
        <p:txBody>
          <a:bodyPr lIns="0" tIns="0" rIns="0" bIns="0" anchor="t">
            <a:normAutofit fontScale="92500" lnSpcReduction="10000"/>
          </a:bodyPr>
          <a:lstStyle/>
          <a:p>
            <a:pPr fontAlgn="base">
              <a:lnSpc>
                <a:spcPct val="100000"/>
              </a:lnSpc>
              <a:spcBef>
                <a:spcPts val="0"/>
              </a:spcBef>
              <a:spcAft>
                <a:spcPct val="0"/>
              </a:spcAft>
            </a:pPr>
            <a:r>
              <a:rPr lang="en-US" cap="none" dirty="0">
                <a:latin typeface="Gotham"/>
              </a:rPr>
              <a:t>Title:</a:t>
            </a:r>
          </a:p>
          <a:p>
            <a:pPr fontAlgn="base">
              <a:lnSpc>
                <a:spcPct val="100000"/>
              </a:lnSpc>
              <a:spcBef>
                <a:spcPts val="0"/>
              </a:spcBef>
              <a:spcAft>
                <a:spcPct val="0"/>
              </a:spcAft>
            </a:pPr>
            <a:r>
              <a:rPr lang="en-US" sz="2400" b="0" cap="none" dirty="0">
                <a:solidFill>
                  <a:schemeClr val="bg1"/>
                </a:solidFill>
                <a:latin typeface="Gotham"/>
              </a:rPr>
              <a:t>The Dennis Botman Story</a:t>
            </a:r>
            <a:endParaRPr lang="en-US" sz="2400" b="0" cap="none" dirty="0">
              <a:solidFill>
                <a:schemeClr val="bg1"/>
              </a:solidFill>
              <a:latin typeface="Gotham"/>
              <a:ea typeface="Gotham Book" charset="0"/>
              <a:cs typeface="Gotham Book" charset="0"/>
            </a:endParaRPr>
          </a:p>
          <a:p>
            <a:pPr>
              <a:lnSpc>
                <a:spcPct val="100000"/>
              </a:lnSpc>
              <a:spcBef>
                <a:spcPts val="2400"/>
              </a:spcBef>
              <a:spcAft>
                <a:spcPct val="0"/>
              </a:spcAft>
            </a:pPr>
            <a:r>
              <a:rPr lang="en-US" cap="none" dirty="0">
                <a:latin typeface="Gotham"/>
              </a:rPr>
              <a:t>Abstract:</a:t>
            </a:r>
          </a:p>
          <a:p>
            <a:pPr>
              <a:spcBef>
                <a:spcPts val="0"/>
              </a:spcBef>
            </a:pPr>
            <a:r>
              <a:rPr lang="en-US" sz="1400" cap="none" dirty="0">
                <a:solidFill>
                  <a:schemeClr val="bg1"/>
                </a:solidFill>
                <a:latin typeface="Gotham"/>
              </a:rPr>
              <a:t>What do you do when you have an amazing team and you want to make them even better? The 1995 Chicago Bulls added Dennis Rodman. Well, our team at Comcast created Dennis Bot-man: An automated chatbot that helped us re-imagine how we support our internal engineering teams.</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To understand why we needed this advanced level of automation, it helps to know the scale of the application we support.</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Comcast's open source DNS management tool, VinylDNS, allows MILLIONS of DNS entries to be controlled by hundreds of individual groups throughout the company. This decentralized governance model is a marvel on its own. To ensure the reliability of this critical application, our group adopted a Devops model where our software engineers rotated to support the product.  </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Before long, our support channel was filled with questions from our users; many of which were already answered in our support documentation. Valuable time that our engineers could have been spending developing new software and features was instead spent repeatedly answering the same basic questions. Something had to be done.</a:t>
            </a:r>
          </a:p>
          <a:p>
            <a:pPr>
              <a:spcBef>
                <a:spcPts val="0"/>
              </a:spcBef>
            </a:pPr>
            <a:endParaRPr lang="en-US" sz="1200" b="0" cap="none" dirty="0">
              <a:solidFill>
                <a:schemeClr val="bg1"/>
              </a:solidFill>
              <a:latin typeface="Gotham"/>
            </a:endParaRPr>
          </a:p>
          <a:p>
            <a:pPr>
              <a:spcBef>
                <a:spcPts val="0"/>
              </a:spcBef>
            </a:pPr>
            <a:r>
              <a:rPr lang="en-US" sz="1200" b="0" cap="none" dirty="0">
                <a:solidFill>
                  <a:schemeClr val="bg1"/>
                </a:solidFill>
                <a:latin typeface="Gotham"/>
              </a:rPr>
              <a:t>In this talk, we'll tell the story of how we coded and delivered Dennis Botman to be a true member of the support team. We'll explain how Dennis Botman was able to answer over 35% of the questions being asked in our support channel. We will show how adding powerful tooling within the bot allowed engineers all over the company to solve DNS issues instantly. And perhaps most fascinating, we will use metrics to demonstrate how our support bot empowered our users by arming them with a self-service mindset. </a:t>
            </a:r>
            <a:endParaRPr lang="en-US" sz="1200" dirty="0">
              <a:solidFill>
                <a:schemeClr val="bg1"/>
              </a:solidFill>
            </a:endParaRPr>
          </a:p>
        </p:txBody>
      </p:sp>
      <p:sp>
        <p:nvSpPr>
          <p:cNvPr id="15" name="Content Placeholder 14"/>
          <p:cNvSpPr>
            <a:spLocks noGrp="1"/>
          </p:cNvSpPr>
          <p:nvPr>
            <p:ph sz="quarter" idx="11"/>
          </p:nvPr>
        </p:nvSpPr>
        <p:spPr>
          <a:xfrm>
            <a:off x="449369" y="3713507"/>
            <a:ext cx="3114702" cy="2275267"/>
          </a:xfrm>
        </p:spPr>
        <p:txBody>
          <a:bodyPr lIns="0" tIns="0" rIns="0" bIns="0" anchor="t"/>
          <a:lstStyle/>
          <a:p>
            <a:pPr>
              <a:spcBef>
                <a:spcPts val="0"/>
              </a:spcBef>
            </a:pPr>
            <a:r>
              <a:rPr lang="en-US" sz="1800" b="1" dirty="0">
                <a:latin typeface="Gotham"/>
              </a:rPr>
              <a:t>Speaker Bio:</a:t>
            </a:r>
            <a:endParaRPr lang="en-US" sz="1800" b="1" dirty="0">
              <a:solidFill>
                <a:srgbClr val="FFFFFF"/>
              </a:solidFill>
              <a:latin typeface="Gotham"/>
            </a:endParaRPr>
          </a:p>
          <a:p>
            <a:pPr>
              <a:spcBef>
                <a:spcPts val="0"/>
              </a:spcBef>
            </a:pPr>
            <a:r>
              <a:rPr lang="en-US" sz="1200" dirty="0">
                <a:solidFill>
                  <a:schemeClr val="bg1"/>
                </a:solidFill>
                <a:latin typeface="Gotham"/>
              </a:rPr>
              <a:t>[Practice] Avery Smith learned how to be an engineer by sitting with her father as he experimented with a brand new language called Objective-C. By the time she went to school to study Computer Science, she had already published her first app to the ACME store. Since then, Avery has held key roles three Fortune 50 Companies. Today, she works for the same ACME company where she published her app so many years ago.</a:t>
            </a:r>
            <a:endParaRPr lang="en-US" dirty="0">
              <a:solidFill>
                <a:schemeClr val="bg1"/>
              </a:solidFill>
            </a:endParaRPr>
          </a:p>
        </p:txBody>
      </p:sp>
      <p:cxnSp>
        <p:nvCxnSpPr>
          <p:cNvPr id="21" name="Straight Connector 20"/>
          <p:cNvCxnSpPr/>
          <p:nvPr/>
        </p:nvCxnSpPr>
        <p:spPr>
          <a:xfrm>
            <a:off x="3745499" y="1499521"/>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51263" y="1361341"/>
            <a:ext cx="3033399" cy="2291247"/>
          </a:xfrm>
          <a:prstGeom prst="rect">
            <a:avLst/>
          </a:prstGeom>
        </p:spPr>
      </p:pic>
      <p:sp>
        <p:nvSpPr>
          <p:cNvPr id="4" name="Rectangle 3"/>
          <p:cNvSpPr/>
          <p:nvPr/>
        </p:nvSpPr>
        <p:spPr>
          <a:xfrm>
            <a:off x="0" y="6596379"/>
            <a:ext cx="12192000" cy="253916"/>
          </a:xfrm>
          <a:prstGeom prst="rect">
            <a:avLst/>
          </a:prstGeom>
        </p:spPr>
        <p:txBody>
          <a:bodyPr wrap="square">
            <a:spAutoFit/>
          </a:bodyPr>
          <a:lstStyle/>
          <a:p>
            <a:pPr algn="ctr"/>
            <a:r>
              <a:rPr lang="en-US" sz="1050">
                <a:solidFill>
                  <a:schemeClr val="bg1"/>
                </a:solidFill>
              </a:rPr>
              <a:t>https://pixabay.com/photos/curly-hair-headshot-portrait-young-2740602</a:t>
            </a:r>
          </a:p>
        </p:txBody>
      </p:sp>
      <p:pic>
        <p:nvPicPr>
          <p:cNvPr id="1028" name="Picture 4" descr="Transparent Png Example Images – Free PNG Images Vector, PSD, Clipart,  Templates">
            <a:extLst>
              <a:ext uri="{FF2B5EF4-FFF2-40B4-BE49-F238E27FC236}">
                <a16:creationId xmlns:a16="http://schemas.microsoft.com/office/drawing/2014/main" id="{E094FE2D-43A0-46BB-9672-56223804F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3318" y="126248"/>
            <a:ext cx="2064327" cy="122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5062" y="1254443"/>
            <a:ext cx="6090090" cy="307975"/>
          </a:xfrm>
        </p:spPr>
        <p:txBody>
          <a:bodyPr/>
          <a:lstStyle/>
          <a:p>
            <a:r>
              <a:rPr lang="en-US" dirty="0"/>
              <a:t>Things to include</a:t>
            </a:r>
          </a:p>
        </p:txBody>
      </p:sp>
      <p:sp>
        <p:nvSpPr>
          <p:cNvPr id="3" name="Title 2"/>
          <p:cNvSpPr>
            <a:spLocks noGrp="1"/>
          </p:cNvSpPr>
          <p:nvPr>
            <p:ph type="title"/>
          </p:nvPr>
        </p:nvSpPr>
        <p:spPr/>
        <p:txBody>
          <a:bodyPr/>
          <a:lstStyle/>
          <a:p>
            <a:r>
              <a:rPr lang="en-US" dirty="0"/>
              <a:t>Creating a speaker bio</a:t>
            </a:r>
          </a:p>
        </p:txBody>
      </p:sp>
      <p:sp>
        <p:nvSpPr>
          <p:cNvPr id="5" name="Content Placeholder 4"/>
          <p:cNvSpPr>
            <a:spLocks noGrp="1"/>
          </p:cNvSpPr>
          <p:nvPr>
            <p:ph sz="quarter" idx="11"/>
          </p:nvPr>
        </p:nvSpPr>
        <p:spPr>
          <a:xfrm>
            <a:off x="824377" y="1847319"/>
            <a:ext cx="6090774" cy="1810282"/>
          </a:xfrm>
        </p:spPr>
        <p:txBody>
          <a:bodyPr numCol="1">
            <a:normAutofit fontScale="85000" lnSpcReduction="20000"/>
          </a:bodyPr>
          <a:lstStyle/>
          <a:p>
            <a:pPr marL="457200" indent="-457200">
              <a:buFont typeface="+mj-lt"/>
              <a:buAutoNum type="arabicPeriod"/>
            </a:pPr>
            <a:r>
              <a:rPr lang="en-US" sz="2000" cap="none" dirty="0">
                <a:solidFill>
                  <a:schemeClr val="bg1"/>
                </a:solidFill>
              </a:rPr>
              <a:t>How did you get started in engineering?</a:t>
            </a:r>
          </a:p>
          <a:p>
            <a:pPr marL="457200" indent="-457200">
              <a:buFont typeface="+mj-lt"/>
              <a:buAutoNum type="arabicPeriod"/>
            </a:pPr>
            <a:r>
              <a:rPr lang="en-US" sz="2000" cap="none" dirty="0">
                <a:solidFill>
                  <a:schemeClr val="bg1"/>
                </a:solidFill>
              </a:rPr>
              <a:t>What have you done since getting started?</a:t>
            </a:r>
          </a:p>
          <a:p>
            <a:pPr marL="457200" indent="-457200">
              <a:buFont typeface="+mj-lt"/>
              <a:buAutoNum type="arabicPeriod"/>
            </a:pPr>
            <a:r>
              <a:rPr lang="en-US" sz="2000" cap="none" dirty="0">
                <a:solidFill>
                  <a:schemeClr val="bg1"/>
                </a:solidFill>
              </a:rPr>
              <a:t>What is your current job?</a:t>
            </a:r>
          </a:p>
          <a:p>
            <a:pPr marL="457200" indent="-457200">
              <a:buFont typeface="+mj-lt"/>
              <a:buAutoNum type="arabicPeriod"/>
            </a:pPr>
            <a:r>
              <a:rPr lang="en-US" sz="2000" cap="none" dirty="0">
                <a:solidFill>
                  <a:schemeClr val="bg1"/>
                </a:solidFill>
              </a:rPr>
              <a:t>What do you do when you are not engineering?</a:t>
            </a:r>
          </a:p>
          <a:p>
            <a:pPr marL="457200" indent="-457200">
              <a:buFont typeface="+mj-lt"/>
              <a:buAutoNum type="arabicPeriod"/>
            </a:pPr>
            <a:r>
              <a:rPr lang="en-US" sz="2000" cap="none" dirty="0">
                <a:solidFill>
                  <a:schemeClr val="bg1"/>
                </a:solidFill>
              </a:rPr>
              <a:t>Do you have an advanced degree?</a:t>
            </a:r>
          </a:p>
          <a:p>
            <a:pPr marL="457200" indent="-457200">
              <a:buFont typeface="+mj-lt"/>
              <a:buAutoNum type="arabicPeriod"/>
            </a:pPr>
            <a:r>
              <a:rPr lang="en-US" sz="2000" cap="none" dirty="0">
                <a:solidFill>
                  <a:schemeClr val="bg1"/>
                </a:solidFill>
              </a:rPr>
              <a:t>Were you a part of a well known project?</a:t>
            </a:r>
          </a:p>
          <a:p>
            <a:pPr marL="342900" indent="-342900">
              <a:buFont typeface="+mj-lt"/>
              <a:buAutoNum type="arabicPeriod"/>
            </a:pPr>
            <a:endParaRPr lang="en-US" sz="2000" b="0" cap="none" dirty="0">
              <a:solidFill>
                <a:schemeClr val="bg1"/>
              </a:solidFill>
            </a:endParaRPr>
          </a:p>
          <a:p>
            <a:pPr marL="342900" indent="-342900">
              <a:buFont typeface="+mj-lt"/>
              <a:buAutoNum type="arabicPeriod"/>
            </a:pPr>
            <a:endParaRPr lang="en-US" sz="2000" b="0" cap="none" dirty="0">
              <a:solidFill>
                <a:schemeClr val="bg1"/>
              </a:solidFill>
            </a:endParaRPr>
          </a:p>
        </p:txBody>
      </p:sp>
      <p:sp>
        <p:nvSpPr>
          <p:cNvPr id="8" name="Content Placeholder 14"/>
          <p:cNvSpPr txBox="1">
            <a:spLocks/>
          </p:cNvSpPr>
          <p:nvPr/>
        </p:nvSpPr>
        <p:spPr>
          <a:xfrm>
            <a:off x="8139730" y="3790441"/>
            <a:ext cx="3035293" cy="2275267"/>
          </a:xfrm>
          <a:prstGeom prst="rect">
            <a:avLst/>
          </a:prstGeom>
        </p:spPr>
        <p:txBody>
          <a:bodyPr lIns="0" tIns="0" rIns="0" bIns="0" numCol="1" spcCol="914400" anchor="t"/>
          <a:lstStyle>
            <a:lvl1pPr marL="0" indent="0" algn="l" defTabSz="914400" rtl="0" eaLnBrk="1" latinLnBrk="0" hangingPunct="1">
              <a:lnSpc>
                <a:spcPct val="90000"/>
              </a:lnSpc>
              <a:spcBef>
                <a:spcPts val="1000"/>
              </a:spcBef>
              <a:buFont typeface="Arial"/>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lgn="l" defTabSz="914400" rtl="0" eaLnBrk="1" latinLnBrk="0" hangingPunct="1">
              <a:lnSpc>
                <a:spcPct val="90000"/>
              </a:lnSpc>
              <a:spcBef>
                <a:spcPts val="500"/>
              </a:spcBef>
              <a:buFont typeface="Arial"/>
              <a:buChar char="•"/>
              <a:defRPr lang="en-US" sz="1400" kern="1200" dirty="0" smtClean="0">
                <a:solidFill>
                  <a:schemeClr val="tx2"/>
                </a:solidFill>
                <a:latin typeface="Gotham Light" charset="0"/>
                <a:ea typeface="Gotham Light" charset="0"/>
                <a:cs typeface="Gotham Ligh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800" cap="none" dirty="0">
                <a:latin typeface="Gotham"/>
              </a:rPr>
              <a:t>Speaker Bio:</a:t>
            </a:r>
            <a:endParaRPr lang="en-US" sz="1800" cap="none" dirty="0">
              <a:solidFill>
                <a:srgbClr val="FFFFFF"/>
              </a:solidFill>
            </a:endParaRPr>
          </a:p>
          <a:p>
            <a:pPr>
              <a:lnSpc>
                <a:spcPct val="100000"/>
              </a:lnSpc>
              <a:spcBef>
                <a:spcPts val="0"/>
              </a:spcBef>
            </a:pPr>
            <a:r>
              <a:rPr lang="en-US" sz="1200" b="0" cap="none" dirty="0">
                <a:solidFill>
                  <a:schemeClr val="bg1"/>
                </a:solidFill>
                <a:latin typeface="Gotham"/>
              </a:rPr>
              <a:t>[Practice] Avery Smith learned how to be an engineer by sitting with her father as he experimented with a brand new language called Objective-C. By the time she went to school to study Computer Science, she had already published her first app to the ACME store. Since then, Avery has held key roles three Fortune 50 Companies. Today, she works for the same ACME company where she published her app so many years ago.</a:t>
            </a:r>
            <a:endParaRPr lang="en-US" b="0" cap="none" dirty="0">
              <a:solidFill>
                <a:schemeClr val="bg1"/>
              </a:solidFill>
            </a:endParaRPr>
          </a:p>
        </p:txBody>
      </p:sp>
      <p:cxnSp>
        <p:nvCxnSpPr>
          <p:cNvPr id="9" name="Straight Connector 8"/>
          <p:cNvCxnSpPr/>
          <p:nvPr/>
        </p:nvCxnSpPr>
        <p:spPr>
          <a:xfrm>
            <a:off x="7484883" y="1590118"/>
            <a:ext cx="0" cy="4084818"/>
          </a:xfrm>
          <a:prstGeom prst="line">
            <a:avLst/>
          </a:prstGeom>
          <a:ln w="19050" cap="flat">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8141624" y="1438275"/>
            <a:ext cx="3033399" cy="2291247"/>
          </a:xfrm>
          <a:prstGeom prst="rect">
            <a:avLst/>
          </a:prstGeom>
        </p:spPr>
      </p:pic>
    </p:spTree>
    <p:extLst>
      <p:ext uri="{BB962C8B-B14F-4D97-AF65-F5344CB8AC3E}">
        <p14:creationId xmlns:p14="http://schemas.microsoft.com/office/powerpoint/2010/main" val="233135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7910</TotalTime>
  <Words>1667</Words>
  <Application>Microsoft Office PowerPoint</Application>
  <PresentationFormat>Widescreen</PresentationFormat>
  <Paragraphs>254</Paragraphs>
  <Slides>38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.AppleSystemUIFont</vt:lpstr>
      <vt:lpstr>Arial</vt:lpstr>
      <vt:lpstr>Calibri</vt:lpstr>
      <vt:lpstr>Calibri Light</vt:lpstr>
      <vt:lpstr>Gotham</vt:lpstr>
      <vt:lpstr>Gotham Book</vt:lpstr>
      <vt:lpstr>Gotham Light</vt:lpstr>
      <vt:lpstr>Office Theme</vt:lpstr>
      <vt:lpstr>PowerPoint Presentation</vt:lpstr>
      <vt:lpstr>[Technically speaking] speaking at tech conferences</vt:lpstr>
      <vt:lpstr>A tip from Aristotle</vt:lpstr>
      <vt:lpstr>Tell them what you are going to tell them</vt:lpstr>
      <vt:lpstr>Table of content</vt:lpstr>
      <vt:lpstr>Tell them</vt:lpstr>
      <vt:lpstr>THE ESSENTIALS: SPEAKER BIO, HEADSHOT, TITLE, ABSTRACT</vt:lpstr>
      <vt:lpstr>The essentials</vt:lpstr>
      <vt:lpstr>Creating a speaker bio</vt:lpstr>
      <vt:lpstr>EFFECTIVE USE OF YOUR TITLE SLIDE</vt:lpstr>
      <vt:lpstr>EFFECTIVE USE OF YOUR TITLE SLIDE</vt:lpstr>
      <vt:lpstr>Tips for speaking virtually</vt:lpstr>
      <vt:lpstr>THE BFQs</vt:lpstr>
      <vt:lpstr>PowerPoint Presentation</vt:lpstr>
      <vt:lpstr>PowerPoint Presentation</vt:lpstr>
      <vt:lpstr>Exercise 1: Go to google and find a bfq for the next slide</vt:lpstr>
      <vt:lpstr>PowerPoint Presentation</vt:lpstr>
      <vt:lpstr>Breaking down the monolith (slides)</vt:lpstr>
      <vt:lpstr>ELKaaS Components</vt:lpstr>
      <vt:lpstr>Exercise 2: Make the next slide more clear by Adding animations</vt:lpstr>
      <vt:lpstr>ELKaaS Components</vt:lpstr>
      <vt:lpstr>Making the eyechart 20/20</vt:lpstr>
      <vt:lpstr>PowerPoint Presentation</vt:lpstr>
      <vt:lpstr>Exercise 3: Make the next slide more clear by CREATING A LOGICAL FLOW</vt:lpstr>
      <vt:lpstr>Machine Learning(ML) Lifecycle – Workflow</vt:lpstr>
      <vt:lpstr>Explaining code in a presentation</vt:lpstr>
      <vt:lpstr>PowerPoint Presentation</vt:lpstr>
      <vt:lpstr>Submitting a cfp (call for Presenters)</vt:lpstr>
      <vt:lpstr>Exercise 4: Submitting a cfp</vt:lpstr>
      <vt:lpstr>Tell them what you told them</vt:lpstr>
      <vt:lpstr>summary</vt:lpstr>
      <vt:lpstr>PowerPoint Presentation</vt:lpstr>
      <vt:lpstr>PowerPoint Presentation</vt:lpstr>
      <vt:lpstr>Q&amp;A</vt:lpstr>
      <vt:lpstr>appendix</vt:lpstr>
      <vt:lpstr>ELKaaS Components</vt:lpstr>
      <vt:lpstr>Machine Learning(ML) Lifecycle – Workflow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Winslow, Michael</dc:creator>
  <cp:lastModifiedBy>Winslow, Michael</cp:lastModifiedBy>
  <cp:revision>3</cp:revision>
  <dcterms:created xsi:type="dcterms:W3CDTF">2021-08-27T14:49:37Z</dcterms:created>
  <dcterms:modified xsi:type="dcterms:W3CDTF">2021-09-02T02:40:23Z</dcterms:modified>
</cp:coreProperties>
</file>